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4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</p:sldIdLst>
  <p:sldSz cx="13004800" cy="9753600"/>
  <p:notesSz cx="13004800" cy="9753600"/>
  <p:embeddedFontLst>
    <p:embeddedFont>
      <p:font typeface="Roboto Light" panose="02000000000000000000" pitchFamily="2" charset="0"/>
      <p:regular r:id="rId21"/>
      <p:bold r:id="rId22"/>
      <p:italic r:id="rId23"/>
      <p:boldItalic r:id="rId24"/>
    </p:embeddedFont>
    <p:embeddedFont>
      <p:font typeface="Schibsted Grotesk" panose="020B0604020202020204" charset="0"/>
      <p:regular r:id="rId25"/>
      <p:bold r:id="rId26"/>
      <p:italic r:id="rId27"/>
      <p:boldItalic r:id="rId28"/>
    </p:embeddedFont>
    <p:embeddedFont>
      <p:font typeface="Schibsted Grotesk Medium" panose="020B0604020202020204" charset="0"/>
      <p:regular r:id="rId29"/>
      <p:bold r:id="rId30"/>
      <p:italic r:id="rId31"/>
      <p:boldItalic r:id="rId32"/>
    </p:embeddedFont>
    <p:embeddedFont>
      <p:font typeface="Schibsted Grotesk SemiBold" panose="020B0604020202020204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1344" y="36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theme" Target="theme/theme1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67900" y="731500"/>
            <a:ext cx="86703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g344e4629156_0_1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6" name="Google Shape;26;g344e4629156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39ed1d4e2d5_0_8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60" name="Google Shape;560;g39ed1d4e2d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67900" y="731500"/>
            <a:ext cx="86703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370730cea6b_0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93" name="Google Shape;593;g370730cea6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g37141f24573_0_227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10" name="Google Shape;610;g37141f24573_0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g37141f24573_0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27" name="Google Shape;627;g37141f2457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37141f24573_0_426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44" name="Google Shape;644;g37141f24573_0_4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g371e296c355_1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57" name="Google Shape;657;g371e296c355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g37141f24573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68068" y="731520"/>
            <a:ext cx="86700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2" name="Google Shape;672;g37141f24573_0_122:notes"/>
          <p:cNvSpPr txBox="1">
            <a:spLocks noGrp="1"/>
          </p:cNvSpPr>
          <p:nvPr>
            <p:ph type="body" idx="1"/>
          </p:nvPr>
        </p:nvSpPr>
        <p:spPr>
          <a:xfrm>
            <a:off x="1300480" y="4632960"/>
            <a:ext cx="104037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g37141f24573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68067" y="731520"/>
            <a:ext cx="86700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9" name="Google Shape;689;g37141f24573_0_161:notes"/>
          <p:cNvSpPr txBox="1">
            <a:spLocks noGrp="1"/>
          </p:cNvSpPr>
          <p:nvPr>
            <p:ph type="body" idx="1"/>
          </p:nvPr>
        </p:nvSpPr>
        <p:spPr>
          <a:xfrm>
            <a:off x="1300480" y="4632960"/>
            <a:ext cx="104037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g37141f24573_0_1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68067" y="731520"/>
            <a:ext cx="86700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5" name="Google Shape;705;g37141f24573_0_195:notes"/>
          <p:cNvSpPr txBox="1">
            <a:spLocks noGrp="1"/>
          </p:cNvSpPr>
          <p:nvPr>
            <p:ph type="body" idx="1"/>
          </p:nvPr>
        </p:nvSpPr>
        <p:spPr>
          <a:xfrm>
            <a:off x="1300480" y="4632960"/>
            <a:ext cx="104037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7141f24573_0_309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8" name="Google Shape;58;g37141f24573_0_3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7468111158_0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10" name="Google Shape;110;g3746811115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7141f24573_0_35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62" name="Google Shape;162;g37141f24573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8748356c42_0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30" name="Google Shape;230;g38748356c4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37141f24573_0_258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2" name="Google Shape;282;g37141f24573_0_2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37141f24573_0_375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19" name="Google Shape;319;g37141f24573_0_3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375e5f7132c_0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56" name="Google Shape;356;g375e5f7132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372dc49674a_0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92" name="Google Shape;492;g372dc49674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Content">
  <p:cSld name="Two Content">
    <p:bg>
      <p:bgPr>
        <a:solidFill>
          <a:schemeClr val="lt1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/>
          <p:nvPr/>
        </p:nvSpPr>
        <p:spPr>
          <a:xfrm>
            <a:off x="4978" y="12"/>
            <a:ext cx="6499225" cy="9739630"/>
          </a:xfrm>
          <a:custGeom>
            <a:avLst/>
            <a:gdLst/>
            <a:ahLst/>
            <a:cxnLst/>
            <a:rect l="l" t="t" r="r" b="b"/>
            <a:pathLst>
              <a:path w="6499225" h="9739630" extrusionOk="0">
                <a:moveTo>
                  <a:pt x="0" y="9739566"/>
                </a:moveTo>
                <a:lnTo>
                  <a:pt x="6499225" y="9739566"/>
                </a:lnTo>
                <a:lnTo>
                  <a:pt x="6499225" y="0"/>
                </a:lnTo>
                <a:lnTo>
                  <a:pt x="0" y="0"/>
                </a:lnTo>
                <a:lnTo>
                  <a:pt x="0" y="9739566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4"/>
          <p:cNvSpPr/>
          <p:nvPr/>
        </p:nvSpPr>
        <p:spPr>
          <a:xfrm>
            <a:off x="4986" y="6117704"/>
            <a:ext cx="6499225" cy="0"/>
          </a:xfrm>
          <a:custGeom>
            <a:avLst/>
            <a:gdLst/>
            <a:ahLst/>
            <a:cxnLst/>
            <a:rect l="l" t="t" r="r" b="b"/>
            <a:pathLst>
              <a:path w="6499225" h="120000" extrusionOk="0">
                <a:moveTo>
                  <a:pt x="0" y="0"/>
                </a:moveTo>
                <a:lnTo>
                  <a:pt x="6499217" y="0"/>
                </a:lnTo>
              </a:path>
            </a:pathLst>
          </a:custGeom>
          <a:noFill/>
          <a:ln w="9525" cap="flat" cmpd="sng">
            <a:solidFill>
              <a:srgbClr val="1B211F">
                <a:alpha val="33333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4"/>
          <p:cNvSpPr/>
          <p:nvPr/>
        </p:nvSpPr>
        <p:spPr>
          <a:xfrm>
            <a:off x="6504203" y="12"/>
            <a:ext cx="6501130" cy="9753588"/>
          </a:xfrm>
          <a:custGeom>
            <a:avLst/>
            <a:gdLst/>
            <a:ahLst/>
            <a:cxnLst/>
            <a:rect l="l" t="t" r="r" b="b"/>
            <a:pathLst>
              <a:path w="6501130" h="9739630" extrusionOk="0">
                <a:moveTo>
                  <a:pt x="6500596" y="0"/>
                </a:moveTo>
                <a:lnTo>
                  <a:pt x="0" y="0"/>
                </a:lnTo>
                <a:lnTo>
                  <a:pt x="0" y="9739566"/>
                </a:lnTo>
                <a:lnTo>
                  <a:pt x="6500596" y="9739566"/>
                </a:lnTo>
                <a:lnTo>
                  <a:pt x="6500596" y="0"/>
                </a:lnTo>
                <a:close/>
              </a:path>
            </a:pathLst>
          </a:custGeom>
          <a:solidFill>
            <a:srgbClr val="C9A47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 Slide">
    <p:bg>
      <p:bgPr>
        <a:solidFill>
          <a:schemeClr val="lt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obj">
  <p:cSld name="OBJECT">
    <p:bg>
      <p:bgPr>
        <a:solidFill>
          <a:schemeClr val="lt1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6"/>
          <p:cNvSpPr/>
          <p:nvPr/>
        </p:nvSpPr>
        <p:spPr>
          <a:xfrm>
            <a:off x="0" y="0"/>
            <a:ext cx="13004926" cy="9753600"/>
          </a:xfrm>
          <a:custGeom>
            <a:avLst/>
            <a:gdLst/>
            <a:ahLst/>
            <a:cxnLst/>
            <a:rect l="l" t="t" r="r" b="b"/>
            <a:pathLst>
              <a:path w="12998450" h="9753600" extrusionOk="0">
                <a:moveTo>
                  <a:pt x="12998323" y="0"/>
                </a:moveTo>
                <a:lnTo>
                  <a:pt x="0" y="0"/>
                </a:lnTo>
                <a:lnTo>
                  <a:pt x="0" y="9753600"/>
                </a:lnTo>
                <a:lnTo>
                  <a:pt x="12998323" y="9753600"/>
                </a:lnTo>
                <a:lnTo>
                  <a:pt x="12998323" y="0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7"/>
          <p:cNvSpPr txBox="1">
            <a:spLocks noGrp="1"/>
          </p:cNvSpPr>
          <p:nvPr>
            <p:ph type="ctrTitle"/>
          </p:nvPr>
        </p:nvSpPr>
        <p:spPr>
          <a:xfrm>
            <a:off x="443318" y="1411935"/>
            <a:ext cx="12118200" cy="38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9pPr>
          </a:lstStyle>
          <a:p>
            <a:endParaRPr/>
          </a:p>
        </p:txBody>
      </p:sp>
      <p:sp>
        <p:nvSpPr>
          <p:cNvPr id="22" name="Google Shape;22;p7"/>
          <p:cNvSpPr txBox="1">
            <a:spLocks noGrp="1"/>
          </p:cNvSpPr>
          <p:nvPr>
            <p:ph type="subTitle" idx="1"/>
          </p:nvPr>
        </p:nvSpPr>
        <p:spPr>
          <a:xfrm>
            <a:off x="443307" y="5374340"/>
            <a:ext cx="12118200" cy="15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23" name="Google Shape;23;p7"/>
          <p:cNvSpPr txBox="1">
            <a:spLocks noGrp="1"/>
          </p:cNvSpPr>
          <p:nvPr>
            <p:ph type="sldNum" idx="12"/>
          </p:nvPr>
        </p:nvSpPr>
        <p:spPr>
          <a:xfrm>
            <a:off x="12049718" y="8842840"/>
            <a:ext cx="780300" cy="7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74624" y="83952"/>
            <a:ext cx="12196445" cy="1161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7550" b="0" i="0" u="none" strike="noStrike" cap="none">
                <a:solidFill>
                  <a:srgbClr val="1B211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50240" y="2243328"/>
            <a:ext cx="11704320" cy="6437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ftr" idx="11"/>
          </p:nvPr>
        </p:nvSpPr>
        <p:spPr>
          <a:xfrm>
            <a:off x="4421632" y="9070848"/>
            <a:ext cx="4161536" cy="487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dt" idx="10"/>
          </p:nvPr>
        </p:nvSpPr>
        <p:spPr>
          <a:xfrm>
            <a:off x="650240" y="9070848"/>
            <a:ext cx="2991104" cy="487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9363456" y="9070848"/>
            <a:ext cx="2991104" cy="487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g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8"/>
          <p:cNvSpPr txBox="1"/>
          <p:nvPr/>
        </p:nvSpPr>
        <p:spPr>
          <a:xfrm>
            <a:off x="101" y="1804617"/>
            <a:ext cx="645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r>
              <a:rPr lang="en-US" sz="25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per style</a:t>
            </a:r>
            <a:endParaRPr sz="25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9" name="Google Shape;29;p8"/>
          <p:cNvSpPr/>
          <p:nvPr/>
        </p:nvSpPr>
        <p:spPr>
          <a:xfrm>
            <a:off x="6454666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31" name="Google Shape;31;p8"/>
          <p:cNvSpPr txBox="1"/>
          <p:nvPr/>
        </p:nvSpPr>
        <p:spPr>
          <a:xfrm>
            <a:off x="6435025" y="1156413"/>
            <a:ext cx="6589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DEVELOPMENT</a:t>
            </a:r>
            <a:endParaRPr sz="4000" dirty="0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39" name="Google Shape;39;p8"/>
          <p:cNvSpPr txBox="1"/>
          <p:nvPr/>
        </p:nvSpPr>
        <p:spPr>
          <a:xfrm>
            <a:off x="6454675" y="360202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 SESSION</a:t>
            </a:r>
            <a:endParaRPr sz="200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0" name="Google Shape;40;p8"/>
          <p:cNvSpPr txBox="1"/>
          <p:nvPr/>
        </p:nvSpPr>
        <p:spPr>
          <a:xfrm>
            <a:off x="6454675" y="443362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SPECIFICATION SHEETS COMPLETED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1" name="Google Shape;41;p8"/>
          <p:cNvSpPr txBox="1"/>
          <p:nvPr/>
        </p:nvSpPr>
        <p:spPr>
          <a:xfrm>
            <a:off x="6454675" y="5230700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WITH PATTERN MAKER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2" name="Google Shape;42;p8"/>
          <p:cNvSpPr txBox="1"/>
          <p:nvPr/>
        </p:nvSpPr>
        <p:spPr>
          <a:xfrm>
            <a:off x="6454675" y="6062288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FIRST SAMPLES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3" name="Google Shape;43;p8"/>
          <p:cNvSpPr txBox="1"/>
          <p:nvPr/>
        </p:nvSpPr>
        <p:spPr>
          <a:xfrm>
            <a:off x="6454675" y="6893900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WITH PATTERN MAKER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4" name="Google Shape;44;p8"/>
          <p:cNvSpPr txBox="1"/>
          <p:nvPr/>
        </p:nvSpPr>
        <p:spPr>
          <a:xfrm>
            <a:off x="6454675" y="7690963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ROUND OF FIT ADJUSTMENTS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5" name="Google Shape;45;p8"/>
          <p:cNvSpPr txBox="1"/>
          <p:nvPr/>
        </p:nvSpPr>
        <p:spPr>
          <a:xfrm>
            <a:off x="6454675" y="8505288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6" name="Google Shape;46;p8"/>
          <p:cNvSpPr txBox="1"/>
          <p:nvPr/>
        </p:nvSpPr>
        <p:spPr>
          <a:xfrm>
            <a:off x="6454675" y="925317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PRODUCTION READY PATTERNS</a:t>
            </a:r>
            <a:endParaRPr sz="200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7" name="Google Shape;47;p8"/>
          <p:cNvSpPr txBox="1"/>
          <p:nvPr/>
        </p:nvSpPr>
        <p:spPr>
          <a:xfrm>
            <a:off x="6454675" y="2044575"/>
            <a:ext cx="6550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1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subject to complexity</a:t>
            </a:r>
            <a:endParaRPr sz="11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8" name="Google Shape;48;p8"/>
          <p:cNvSpPr txBox="1"/>
          <p:nvPr/>
        </p:nvSpPr>
        <p:spPr>
          <a:xfrm>
            <a:off x="-2350" y="3610663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9" name="Google Shape;49;p8"/>
          <p:cNvSpPr txBox="1"/>
          <p:nvPr/>
        </p:nvSpPr>
        <p:spPr>
          <a:xfrm>
            <a:off x="-2350" y="4442264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0" marR="0" lvl="0" indent="0" algn="l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0" name="Google Shape;50;p8"/>
          <p:cNvSpPr txBox="1"/>
          <p:nvPr/>
        </p:nvSpPr>
        <p:spPr>
          <a:xfrm>
            <a:off x="-2350" y="5239341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1" name="Google Shape;51;p8"/>
          <p:cNvSpPr txBox="1"/>
          <p:nvPr/>
        </p:nvSpPr>
        <p:spPr>
          <a:xfrm>
            <a:off x="-2350" y="6070931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2" name="Google Shape;52;p8"/>
          <p:cNvSpPr txBox="1"/>
          <p:nvPr/>
        </p:nvSpPr>
        <p:spPr>
          <a:xfrm>
            <a:off x="-2350" y="6902545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ORDERING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" name="Google Shape;53;p8"/>
          <p:cNvSpPr txBox="1"/>
          <p:nvPr/>
        </p:nvSpPr>
        <p:spPr>
          <a:xfrm>
            <a:off x="-2350" y="7699610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  <a:endParaRPr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4" name="Google Shape;54;p8"/>
          <p:cNvSpPr txBox="1"/>
          <p:nvPr/>
        </p:nvSpPr>
        <p:spPr>
          <a:xfrm>
            <a:off x="-2350" y="8513937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5" name="Google Shape;55;p8"/>
          <p:cNvSpPr txBox="1"/>
          <p:nvPr/>
        </p:nvSpPr>
        <p:spPr>
          <a:xfrm>
            <a:off x="-2350" y="1156425"/>
            <a:ext cx="645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 dirty="0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18"/>
          <p:cNvSpPr txBox="1"/>
          <p:nvPr/>
        </p:nvSpPr>
        <p:spPr>
          <a:xfrm>
            <a:off x="101" y="1804617"/>
            <a:ext cx="645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r>
              <a:rPr lang="en-US" sz="25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per style</a:t>
            </a:r>
            <a:endParaRPr sz="25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63" name="Google Shape;563;p18"/>
          <p:cNvSpPr/>
          <p:nvPr/>
        </p:nvSpPr>
        <p:spPr>
          <a:xfrm>
            <a:off x="6454666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pic>
        <p:nvPicPr>
          <p:cNvPr id="564" name="Google Shape;56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2875" y="3302925"/>
            <a:ext cx="13077175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565" name="Google Shape;565;p18"/>
          <p:cNvSpPr txBox="1"/>
          <p:nvPr/>
        </p:nvSpPr>
        <p:spPr>
          <a:xfrm>
            <a:off x="6435025" y="1156413"/>
            <a:ext cx="6589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DEVELOPMENT</a:t>
            </a:r>
            <a:endParaRPr sz="4000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pic>
        <p:nvPicPr>
          <p:cNvPr id="566" name="Google Shape;56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2875" y="4151775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7" name="Google Shape;56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8763" y="4966113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8" name="Google Shape;56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8763" y="5780450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9" name="Google Shape;56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0813" y="6594775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0" name="Google Shape;57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6700" y="7409113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1" name="Google Shape;57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6700" y="8223450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2" name="Google Shape;57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6700" y="8961575"/>
            <a:ext cx="13102326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573" name="Google Shape;573;p18"/>
          <p:cNvSpPr txBox="1"/>
          <p:nvPr/>
        </p:nvSpPr>
        <p:spPr>
          <a:xfrm>
            <a:off x="6454675" y="360202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 SESSION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4" name="Google Shape;574;p18"/>
          <p:cNvSpPr txBox="1"/>
          <p:nvPr/>
        </p:nvSpPr>
        <p:spPr>
          <a:xfrm>
            <a:off x="6454675" y="443362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SPECIFICATION SHEETS COMPLETED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5" name="Google Shape;575;p18"/>
          <p:cNvSpPr txBox="1"/>
          <p:nvPr/>
        </p:nvSpPr>
        <p:spPr>
          <a:xfrm>
            <a:off x="6454675" y="5230700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WITH PATTERN MAKER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6" name="Google Shape;576;p18"/>
          <p:cNvSpPr txBox="1"/>
          <p:nvPr/>
        </p:nvSpPr>
        <p:spPr>
          <a:xfrm>
            <a:off x="6454675" y="6062288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FIRST SAMPLES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7" name="Google Shape;577;p18"/>
          <p:cNvSpPr txBox="1"/>
          <p:nvPr/>
        </p:nvSpPr>
        <p:spPr>
          <a:xfrm>
            <a:off x="6454675" y="6893900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WITH PATTERN MAKER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8" name="Google Shape;578;p18"/>
          <p:cNvSpPr txBox="1"/>
          <p:nvPr/>
        </p:nvSpPr>
        <p:spPr>
          <a:xfrm>
            <a:off x="6454675" y="7690963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ROUND OF FIT ADJUSTMENTS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9" name="Google Shape;579;p18"/>
          <p:cNvSpPr txBox="1"/>
          <p:nvPr/>
        </p:nvSpPr>
        <p:spPr>
          <a:xfrm>
            <a:off x="6454675" y="8505288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0" name="Google Shape;580;p18"/>
          <p:cNvSpPr txBox="1"/>
          <p:nvPr/>
        </p:nvSpPr>
        <p:spPr>
          <a:xfrm>
            <a:off x="6454675" y="925317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PRODUCTION READY PATTERNS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1" name="Google Shape;581;p18"/>
          <p:cNvSpPr txBox="1"/>
          <p:nvPr/>
        </p:nvSpPr>
        <p:spPr>
          <a:xfrm>
            <a:off x="6454675" y="2044575"/>
            <a:ext cx="6550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1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subject to complexity</a:t>
            </a:r>
            <a:endParaRPr sz="11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2" name="Google Shape;582;p18"/>
          <p:cNvSpPr txBox="1"/>
          <p:nvPr/>
        </p:nvSpPr>
        <p:spPr>
          <a:xfrm>
            <a:off x="-2350" y="3610663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3" name="Google Shape;583;p18"/>
          <p:cNvSpPr txBox="1"/>
          <p:nvPr/>
        </p:nvSpPr>
        <p:spPr>
          <a:xfrm>
            <a:off x="-2350" y="4442264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0" marR="0" lvl="0" indent="0" algn="l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4" name="Google Shape;584;p18"/>
          <p:cNvSpPr txBox="1"/>
          <p:nvPr/>
        </p:nvSpPr>
        <p:spPr>
          <a:xfrm>
            <a:off x="-2350" y="5239341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5" name="Google Shape;585;p18"/>
          <p:cNvSpPr txBox="1"/>
          <p:nvPr/>
        </p:nvSpPr>
        <p:spPr>
          <a:xfrm>
            <a:off x="-2350" y="6070931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6" name="Google Shape;586;p18"/>
          <p:cNvSpPr txBox="1"/>
          <p:nvPr/>
        </p:nvSpPr>
        <p:spPr>
          <a:xfrm>
            <a:off x="-2350" y="6902545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ORDERING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7" name="Google Shape;587;p18"/>
          <p:cNvSpPr txBox="1"/>
          <p:nvPr/>
        </p:nvSpPr>
        <p:spPr>
          <a:xfrm>
            <a:off x="-2350" y="7699610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8" name="Google Shape;588;p18"/>
          <p:cNvSpPr txBox="1"/>
          <p:nvPr/>
        </p:nvSpPr>
        <p:spPr>
          <a:xfrm>
            <a:off x="-2350" y="8513937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9" name="Google Shape;589;p18"/>
          <p:cNvSpPr txBox="1"/>
          <p:nvPr/>
        </p:nvSpPr>
        <p:spPr>
          <a:xfrm>
            <a:off x="-2350" y="1156425"/>
            <a:ext cx="645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pic>
        <p:nvPicPr>
          <p:cNvPr id="590" name="Google Shape;590;p18" title="GERY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21850" y="0"/>
            <a:ext cx="7296201" cy="97536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19"/>
          <p:cNvSpPr/>
          <p:nvPr/>
        </p:nvSpPr>
        <p:spPr>
          <a:xfrm>
            <a:off x="0" y="12"/>
            <a:ext cx="13004800" cy="9745345"/>
          </a:xfrm>
          <a:custGeom>
            <a:avLst/>
            <a:gdLst/>
            <a:ahLst/>
            <a:cxnLst/>
            <a:rect l="l" t="t" r="r" b="b"/>
            <a:pathLst>
              <a:path w="13004800" h="9745345" extrusionOk="0">
                <a:moveTo>
                  <a:pt x="13004800" y="0"/>
                </a:moveTo>
                <a:lnTo>
                  <a:pt x="0" y="0"/>
                </a:lnTo>
                <a:lnTo>
                  <a:pt x="0" y="9745179"/>
                </a:lnTo>
                <a:lnTo>
                  <a:pt x="13004800" y="9745179"/>
                </a:lnTo>
                <a:lnTo>
                  <a:pt x="13004800" y="0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6" name="Google Shape;596;p19"/>
          <p:cNvSpPr/>
          <p:nvPr/>
        </p:nvSpPr>
        <p:spPr>
          <a:xfrm>
            <a:off x="6506475" y="1794425"/>
            <a:ext cx="6497955" cy="7968802"/>
          </a:xfrm>
          <a:custGeom>
            <a:avLst/>
            <a:gdLst/>
            <a:ahLst/>
            <a:cxnLst/>
            <a:rect l="l" t="t" r="r" b="b"/>
            <a:pathLst>
              <a:path w="6497955" h="7948930" extrusionOk="0">
                <a:moveTo>
                  <a:pt x="6497421" y="0"/>
                </a:moveTo>
                <a:lnTo>
                  <a:pt x="0" y="0"/>
                </a:lnTo>
                <a:lnTo>
                  <a:pt x="0" y="7948409"/>
                </a:lnTo>
                <a:lnTo>
                  <a:pt x="6497421" y="7948409"/>
                </a:lnTo>
                <a:lnTo>
                  <a:pt x="6497421" y="0"/>
                </a:lnTo>
                <a:close/>
              </a:path>
            </a:pathLst>
          </a:custGeom>
          <a:solidFill>
            <a:srgbClr val="C9A47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dirty="0">
              <a:solidFill>
                <a:schemeClr val="dk1"/>
              </a:solidFill>
              <a:latin typeface="+mj-lt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97" name="Google Shape;597;p19"/>
          <p:cNvSpPr/>
          <p:nvPr/>
        </p:nvSpPr>
        <p:spPr>
          <a:xfrm>
            <a:off x="4762" y="1783633"/>
            <a:ext cx="13000355" cy="5080"/>
          </a:xfrm>
          <a:custGeom>
            <a:avLst/>
            <a:gdLst/>
            <a:ahLst/>
            <a:cxnLst/>
            <a:rect l="l" t="t" r="r" b="b"/>
            <a:pathLst>
              <a:path w="13000355" h="5080" extrusionOk="0">
                <a:moveTo>
                  <a:pt x="0" y="5041"/>
                </a:moveTo>
                <a:lnTo>
                  <a:pt x="13000037" y="5041"/>
                </a:lnTo>
                <a:lnTo>
                  <a:pt x="13000037" y="0"/>
                </a:lnTo>
                <a:lnTo>
                  <a:pt x="0" y="0"/>
                </a:lnTo>
                <a:lnTo>
                  <a:pt x="0" y="5041"/>
                </a:lnTo>
                <a:close/>
              </a:path>
            </a:pathLst>
          </a:custGeom>
          <a:solidFill>
            <a:srgbClr val="1B211F">
              <a:alpha val="3412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8" name="Google Shape;598;p19"/>
          <p:cNvSpPr txBox="1">
            <a:spLocks noGrp="1"/>
          </p:cNvSpPr>
          <p:nvPr>
            <p:ph type="title" idx="4294967295"/>
          </p:nvPr>
        </p:nvSpPr>
        <p:spPr>
          <a:xfrm>
            <a:off x="50" y="347000"/>
            <a:ext cx="13004700" cy="10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400" rIns="0" bIns="0" anchor="t" anchorCtr="0">
            <a:spAutoFit/>
          </a:bodyPr>
          <a:lstStyle/>
          <a:p>
            <a:pPr marL="80645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6350" dirty="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PRIORITIES</a:t>
            </a:r>
            <a:endParaRPr sz="6350" dirty="0"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599" name="Google Shape;599;p19"/>
          <p:cNvPicPr preferRelativeResize="0"/>
          <p:nvPr/>
        </p:nvPicPr>
        <p:blipFill rotWithShape="1">
          <a:blip r:embed="rId3">
            <a:alphaModFix/>
          </a:blip>
          <a:srcRect t="9062" b="9070"/>
          <a:stretch/>
        </p:blipFill>
        <p:spPr>
          <a:xfrm>
            <a:off x="4750" y="1783625"/>
            <a:ext cx="6497952" cy="7969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00" name="Google Shape;600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3552850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1" name="Google Shape;601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6672538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2" name="Google Shape;602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8192063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03" name="Google Shape;603;p19"/>
          <p:cNvSpPr txBox="1"/>
          <p:nvPr/>
        </p:nvSpPr>
        <p:spPr>
          <a:xfrm>
            <a:off x="6775537" y="5398588"/>
            <a:ext cx="6232653" cy="1087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 HIGH QUALITY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PATTERNS &amp;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SAMPLES 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04" name="Google Shape;604;p19"/>
          <p:cNvSpPr txBox="1"/>
          <p:nvPr/>
        </p:nvSpPr>
        <p:spPr>
          <a:xfrm>
            <a:off x="6775538" y="6862588"/>
            <a:ext cx="6224512" cy="1087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PRODUCE A SMALL VOLUME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PRODUCTION RUN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FOR SALES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05" name="Google Shape;605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5112688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06" name="Google Shape;606;p19"/>
          <p:cNvSpPr txBox="1"/>
          <p:nvPr/>
        </p:nvSpPr>
        <p:spPr>
          <a:xfrm>
            <a:off x="6775549" y="3746350"/>
            <a:ext cx="6232653" cy="128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AND TRIMS EFFECTIVELY</a:t>
            </a:r>
            <a:r>
              <a:rPr lang="en-US" sz="42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endParaRPr sz="42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07" name="Google Shape;607;p19"/>
          <p:cNvSpPr txBox="1"/>
          <p:nvPr/>
        </p:nvSpPr>
        <p:spPr>
          <a:xfrm>
            <a:off x="6732025" y="2268100"/>
            <a:ext cx="4839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20"/>
          <p:cNvSpPr/>
          <p:nvPr/>
        </p:nvSpPr>
        <p:spPr>
          <a:xfrm>
            <a:off x="0" y="12"/>
            <a:ext cx="13004800" cy="9745345"/>
          </a:xfrm>
          <a:custGeom>
            <a:avLst/>
            <a:gdLst/>
            <a:ahLst/>
            <a:cxnLst/>
            <a:rect l="l" t="t" r="r" b="b"/>
            <a:pathLst>
              <a:path w="13004800" h="9745345" extrusionOk="0">
                <a:moveTo>
                  <a:pt x="13004800" y="0"/>
                </a:moveTo>
                <a:lnTo>
                  <a:pt x="0" y="0"/>
                </a:lnTo>
                <a:lnTo>
                  <a:pt x="0" y="9745179"/>
                </a:lnTo>
                <a:lnTo>
                  <a:pt x="13004800" y="9745179"/>
                </a:lnTo>
                <a:lnTo>
                  <a:pt x="13004800" y="0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3" name="Google Shape;613;p20"/>
          <p:cNvSpPr/>
          <p:nvPr/>
        </p:nvSpPr>
        <p:spPr>
          <a:xfrm>
            <a:off x="6506475" y="1794425"/>
            <a:ext cx="6497955" cy="7968802"/>
          </a:xfrm>
          <a:custGeom>
            <a:avLst/>
            <a:gdLst/>
            <a:ahLst/>
            <a:cxnLst/>
            <a:rect l="l" t="t" r="r" b="b"/>
            <a:pathLst>
              <a:path w="6497955" h="7948930" extrusionOk="0">
                <a:moveTo>
                  <a:pt x="6497421" y="0"/>
                </a:moveTo>
                <a:lnTo>
                  <a:pt x="0" y="0"/>
                </a:lnTo>
                <a:lnTo>
                  <a:pt x="0" y="7948409"/>
                </a:lnTo>
                <a:lnTo>
                  <a:pt x="6497421" y="7948409"/>
                </a:lnTo>
                <a:lnTo>
                  <a:pt x="6497421" y="0"/>
                </a:lnTo>
                <a:close/>
              </a:path>
            </a:pathLst>
          </a:custGeom>
          <a:solidFill>
            <a:srgbClr val="C9A47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dirty="0">
              <a:solidFill>
                <a:schemeClr val="dk1"/>
              </a:solidFill>
              <a:latin typeface="+mj-lt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14" name="Google Shape;614;p20"/>
          <p:cNvSpPr/>
          <p:nvPr/>
        </p:nvSpPr>
        <p:spPr>
          <a:xfrm>
            <a:off x="4762" y="1783633"/>
            <a:ext cx="13000355" cy="5080"/>
          </a:xfrm>
          <a:custGeom>
            <a:avLst/>
            <a:gdLst/>
            <a:ahLst/>
            <a:cxnLst/>
            <a:rect l="l" t="t" r="r" b="b"/>
            <a:pathLst>
              <a:path w="13000355" h="5080" extrusionOk="0">
                <a:moveTo>
                  <a:pt x="0" y="5041"/>
                </a:moveTo>
                <a:lnTo>
                  <a:pt x="13000037" y="5041"/>
                </a:lnTo>
                <a:lnTo>
                  <a:pt x="13000037" y="0"/>
                </a:lnTo>
                <a:lnTo>
                  <a:pt x="0" y="0"/>
                </a:lnTo>
                <a:lnTo>
                  <a:pt x="0" y="5041"/>
                </a:lnTo>
                <a:close/>
              </a:path>
            </a:pathLst>
          </a:custGeom>
          <a:solidFill>
            <a:srgbClr val="1B211F">
              <a:alpha val="3412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5" name="Google Shape;615;p20"/>
          <p:cNvSpPr txBox="1">
            <a:spLocks noGrp="1"/>
          </p:cNvSpPr>
          <p:nvPr>
            <p:ph type="title" idx="4294967295"/>
          </p:nvPr>
        </p:nvSpPr>
        <p:spPr>
          <a:xfrm>
            <a:off x="50" y="347000"/>
            <a:ext cx="13004700" cy="11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400" rIns="0" bIns="0" anchor="t" anchorCtr="0">
            <a:spAutoFit/>
          </a:bodyPr>
          <a:lstStyle/>
          <a:p>
            <a:pPr marL="80645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645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r>
              <a:rPr lang="en-US" sz="635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PRIORITIES</a:t>
            </a:r>
            <a:endParaRPr sz="6350"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16" name="Google Shape;616;p20"/>
          <p:cNvPicPr preferRelativeResize="0"/>
          <p:nvPr/>
        </p:nvPicPr>
        <p:blipFill rotWithShape="1">
          <a:blip r:embed="rId3">
            <a:alphaModFix/>
          </a:blip>
          <a:srcRect t="9062" b="9070"/>
          <a:stretch/>
        </p:blipFill>
        <p:spPr>
          <a:xfrm>
            <a:off x="4750" y="1783625"/>
            <a:ext cx="6497952" cy="7969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17" name="Google Shape;617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3552850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8" name="Google Shape;618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6672538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9" name="Google Shape;619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8192063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20" name="Google Shape;620;p20"/>
          <p:cNvSpPr txBox="1"/>
          <p:nvPr/>
        </p:nvSpPr>
        <p:spPr>
          <a:xfrm>
            <a:off x="6775538" y="5398588"/>
            <a:ext cx="5959800" cy="10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 HIGH QUALITY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PATTERNS &amp;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SAMPLES 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21" name="Google Shape;621;p20"/>
          <p:cNvSpPr txBox="1"/>
          <p:nvPr/>
        </p:nvSpPr>
        <p:spPr>
          <a:xfrm>
            <a:off x="6775538" y="6862588"/>
            <a:ext cx="5959800" cy="10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PRODUCE A SMALL VOLUME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PRODUCTION RUN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FOR SALES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22" name="Google Shape;622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5112688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23" name="Google Shape;623;p20"/>
          <p:cNvSpPr txBox="1"/>
          <p:nvPr/>
        </p:nvSpPr>
        <p:spPr>
          <a:xfrm>
            <a:off x="6775550" y="3746350"/>
            <a:ext cx="5959787" cy="128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AND TRIMS EFFECTIVELY</a:t>
            </a:r>
            <a:r>
              <a:rPr lang="en-US" sz="42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endParaRPr sz="42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24" name="Google Shape;624;p20"/>
          <p:cNvSpPr txBox="1"/>
          <p:nvPr/>
        </p:nvSpPr>
        <p:spPr>
          <a:xfrm>
            <a:off x="6732024" y="2268100"/>
            <a:ext cx="6003313" cy="1191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CREATE A MADE-IN-LA APPAREL BRAND</a:t>
            </a:r>
            <a:endParaRPr sz="1800"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21"/>
          <p:cNvSpPr/>
          <p:nvPr/>
        </p:nvSpPr>
        <p:spPr>
          <a:xfrm>
            <a:off x="0" y="12"/>
            <a:ext cx="13004800" cy="9745345"/>
          </a:xfrm>
          <a:custGeom>
            <a:avLst/>
            <a:gdLst/>
            <a:ahLst/>
            <a:cxnLst/>
            <a:rect l="l" t="t" r="r" b="b"/>
            <a:pathLst>
              <a:path w="13004800" h="9745345" extrusionOk="0">
                <a:moveTo>
                  <a:pt x="13004800" y="0"/>
                </a:moveTo>
                <a:lnTo>
                  <a:pt x="0" y="0"/>
                </a:lnTo>
                <a:lnTo>
                  <a:pt x="0" y="9745179"/>
                </a:lnTo>
                <a:lnTo>
                  <a:pt x="13004800" y="9745179"/>
                </a:lnTo>
                <a:lnTo>
                  <a:pt x="13004800" y="0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0" name="Google Shape;630;p21"/>
          <p:cNvSpPr/>
          <p:nvPr/>
        </p:nvSpPr>
        <p:spPr>
          <a:xfrm>
            <a:off x="6509333" y="1784798"/>
            <a:ext cx="6497955" cy="7968802"/>
          </a:xfrm>
          <a:custGeom>
            <a:avLst/>
            <a:gdLst/>
            <a:ahLst/>
            <a:cxnLst/>
            <a:rect l="l" t="t" r="r" b="b"/>
            <a:pathLst>
              <a:path w="6497955" h="7948930" extrusionOk="0">
                <a:moveTo>
                  <a:pt x="6497421" y="0"/>
                </a:moveTo>
                <a:lnTo>
                  <a:pt x="0" y="0"/>
                </a:lnTo>
                <a:lnTo>
                  <a:pt x="0" y="7948409"/>
                </a:lnTo>
                <a:lnTo>
                  <a:pt x="6497421" y="7948409"/>
                </a:lnTo>
                <a:lnTo>
                  <a:pt x="6497421" y="0"/>
                </a:lnTo>
                <a:close/>
              </a:path>
            </a:pathLst>
          </a:custGeom>
          <a:solidFill>
            <a:srgbClr val="C9A47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1" name="Google Shape;631;p21"/>
          <p:cNvSpPr/>
          <p:nvPr/>
        </p:nvSpPr>
        <p:spPr>
          <a:xfrm>
            <a:off x="4762" y="1783633"/>
            <a:ext cx="13000355" cy="5080"/>
          </a:xfrm>
          <a:custGeom>
            <a:avLst/>
            <a:gdLst/>
            <a:ahLst/>
            <a:cxnLst/>
            <a:rect l="l" t="t" r="r" b="b"/>
            <a:pathLst>
              <a:path w="13000355" h="5080" extrusionOk="0">
                <a:moveTo>
                  <a:pt x="0" y="5041"/>
                </a:moveTo>
                <a:lnTo>
                  <a:pt x="13000037" y="5041"/>
                </a:lnTo>
                <a:lnTo>
                  <a:pt x="13000037" y="0"/>
                </a:lnTo>
                <a:lnTo>
                  <a:pt x="0" y="0"/>
                </a:lnTo>
                <a:lnTo>
                  <a:pt x="0" y="5041"/>
                </a:lnTo>
                <a:close/>
              </a:path>
            </a:pathLst>
          </a:custGeom>
          <a:solidFill>
            <a:srgbClr val="1B211F">
              <a:alpha val="3412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2" name="Google Shape;632;p21"/>
          <p:cNvSpPr txBox="1">
            <a:spLocks noGrp="1"/>
          </p:cNvSpPr>
          <p:nvPr>
            <p:ph type="title" idx="4294967295"/>
          </p:nvPr>
        </p:nvSpPr>
        <p:spPr>
          <a:xfrm>
            <a:off x="2588" y="328325"/>
            <a:ext cx="13004700" cy="10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400" rIns="0" bIns="0" anchor="t" anchorCtr="0">
            <a:spAutoFit/>
          </a:bodyPr>
          <a:lstStyle/>
          <a:p>
            <a:pPr marL="80645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6050" dirty="0"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PRIORITIES</a:t>
            </a:r>
            <a:endParaRPr sz="6050" dirty="0"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pic>
        <p:nvPicPr>
          <p:cNvPr id="633" name="Google Shape;633;p21"/>
          <p:cNvPicPr preferRelativeResize="0"/>
          <p:nvPr/>
        </p:nvPicPr>
        <p:blipFill rotWithShape="1">
          <a:blip r:embed="rId3">
            <a:alphaModFix/>
          </a:blip>
          <a:srcRect t="9062" b="9070"/>
          <a:stretch/>
        </p:blipFill>
        <p:spPr>
          <a:xfrm>
            <a:off x="4750" y="1783625"/>
            <a:ext cx="6497952" cy="7969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34" name="Google Shape;634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3552850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5" name="Google Shape;635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6672538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6" name="Google Shape;636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8192063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37" name="Google Shape;637;p21"/>
          <p:cNvSpPr txBox="1"/>
          <p:nvPr/>
        </p:nvSpPr>
        <p:spPr>
          <a:xfrm>
            <a:off x="6856088" y="2148188"/>
            <a:ext cx="6143962" cy="1087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&amp;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TRIMS EFFECTIVELY 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38" name="Google Shape;638;p21"/>
          <p:cNvSpPr txBox="1"/>
          <p:nvPr/>
        </p:nvSpPr>
        <p:spPr>
          <a:xfrm>
            <a:off x="6775912" y="5448813"/>
            <a:ext cx="6224137" cy="1087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 HIGH QUALITY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PATTERNS &amp;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SAMPLES 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39" name="Google Shape;639;p21"/>
          <p:cNvSpPr txBox="1"/>
          <p:nvPr/>
        </p:nvSpPr>
        <p:spPr>
          <a:xfrm>
            <a:off x="6775913" y="6867913"/>
            <a:ext cx="6231370" cy="1087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PRODUCE A SMALL VOLUME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PRODUCTION RUN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FOR SALES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40" name="Google Shape;640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5112688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41" name="Google Shape;641;p21"/>
          <p:cNvSpPr txBox="1"/>
          <p:nvPr/>
        </p:nvSpPr>
        <p:spPr>
          <a:xfrm>
            <a:off x="6856101" y="3838750"/>
            <a:ext cx="6151182" cy="1087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MANAGE FABRIC TREATMENTS WITH PRECISION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22"/>
          <p:cNvSpPr/>
          <p:nvPr/>
        </p:nvSpPr>
        <p:spPr>
          <a:xfrm>
            <a:off x="0" y="12"/>
            <a:ext cx="13004800" cy="9745345"/>
          </a:xfrm>
          <a:custGeom>
            <a:avLst/>
            <a:gdLst/>
            <a:ahLst/>
            <a:cxnLst/>
            <a:rect l="l" t="t" r="r" b="b"/>
            <a:pathLst>
              <a:path w="13004800" h="9745345" extrusionOk="0">
                <a:moveTo>
                  <a:pt x="13004800" y="0"/>
                </a:moveTo>
                <a:lnTo>
                  <a:pt x="0" y="0"/>
                </a:lnTo>
                <a:lnTo>
                  <a:pt x="0" y="9745179"/>
                </a:lnTo>
                <a:lnTo>
                  <a:pt x="13004800" y="9745179"/>
                </a:lnTo>
                <a:lnTo>
                  <a:pt x="13004800" y="0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7" name="Google Shape;647;p22"/>
          <p:cNvSpPr/>
          <p:nvPr/>
        </p:nvSpPr>
        <p:spPr>
          <a:xfrm>
            <a:off x="6506475" y="1794425"/>
            <a:ext cx="6497955" cy="7968802"/>
          </a:xfrm>
          <a:custGeom>
            <a:avLst/>
            <a:gdLst/>
            <a:ahLst/>
            <a:cxnLst/>
            <a:rect l="l" t="t" r="r" b="b"/>
            <a:pathLst>
              <a:path w="6497955" h="7948930" extrusionOk="0">
                <a:moveTo>
                  <a:pt x="6497421" y="0"/>
                </a:moveTo>
                <a:lnTo>
                  <a:pt x="0" y="0"/>
                </a:lnTo>
                <a:lnTo>
                  <a:pt x="0" y="7948409"/>
                </a:lnTo>
                <a:lnTo>
                  <a:pt x="6497421" y="7948409"/>
                </a:lnTo>
                <a:lnTo>
                  <a:pt x="6497421" y="0"/>
                </a:lnTo>
                <a:close/>
              </a:path>
            </a:pathLst>
          </a:custGeom>
          <a:solidFill>
            <a:srgbClr val="C9A47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dirty="0">
              <a:solidFill>
                <a:schemeClr val="dk1"/>
              </a:solidFill>
              <a:latin typeface="+mj-lt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48" name="Google Shape;648;p22"/>
          <p:cNvSpPr/>
          <p:nvPr/>
        </p:nvSpPr>
        <p:spPr>
          <a:xfrm>
            <a:off x="4762" y="1783633"/>
            <a:ext cx="13000355" cy="5080"/>
          </a:xfrm>
          <a:custGeom>
            <a:avLst/>
            <a:gdLst/>
            <a:ahLst/>
            <a:cxnLst/>
            <a:rect l="l" t="t" r="r" b="b"/>
            <a:pathLst>
              <a:path w="13000355" h="5080" extrusionOk="0">
                <a:moveTo>
                  <a:pt x="0" y="5041"/>
                </a:moveTo>
                <a:lnTo>
                  <a:pt x="13000037" y="5041"/>
                </a:lnTo>
                <a:lnTo>
                  <a:pt x="13000037" y="0"/>
                </a:lnTo>
                <a:lnTo>
                  <a:pt x="0" y="0"/>
                </a:lnTo>
                <a:lnTo>
                  <a:pt x="0" y="5041"/>
                </a:lnTo>
                <a:close/>
              </a:path>
            </a:pathLst>
          </a:custGeom>
          <a:solidFill>
            <a:srgbClr val="1B211F">
              <a:alpha val="3412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9" name="Google Shape;649;p22"/>
          <p:cNvSpPr txBox="1">
            <a:spLocks noGrp="1"/>
          </p:cNvSpPr>
          <p:nvPr>
            <p:ph type="title" idx="4294967295"/>
          </p:nvPr>
        </p:nvSpPr>
        <p:spPr>
          <a:xfrm>
            <a:off x="50" y="347000"/>
            <a:ext cx="13004700" cy="12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400" rIns="0" bIns="0" anchor="t" anchorCtr="0">
            <a:spAutoFit/>
          </a:bodyPr>
          <a:lstStyle/>
          <a:p>
            <a:pPr marL="80645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PRIORITIES</a:t>
            </a:r>
            <a:endParaRPr dirty="0"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50" name="Google Shape;650;p22"/>
          <p:cNvPicPr preferRelativeResize="0"/>
          <p:nvPr/>
        </p:nvPicPr>
        <p:blipFill rotWithShape="1">
          <a:blip r:embed="rId3">
            <a:alphaModFix/>
          </a:blip>
          <a:srcRect t="9062" b="9070"/>
          <a:stretch/>
        </p:blipFill>
        <p:spPr>
          <a:xfrm>
            <a:off x="4750" y="1783625"/>
            <a:ext cx="6497952" cy="7969976"/>
          </a:xfrm>
          <a:prstGeom prst="rect">
            <a:avLst/>
          </a:prstGeom>
          <a:noFill/>
          <a:ln>
            <a:noFill/>
          </a:ln>
        </p:spPr>
      </p:pic>
      <p:sp>
        <p:nvSpPr>
          <p:cNvPr id="651" name="Google Shape;651;p22"/>
          <p:cNvSpPr txBox="1"/>
          <p:nvPr/>
        </p:nvSpPr>
        <p:spPr>
          <a:xfrm>
            <a:off x="6775913" y="5493613"/>
            <a:ext cx="5959800" cy="5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52" name="Google Shape;652;p22"/>
          <p:cNvSpPr txBox="1"/>
          <p:nvPr/>
        </p:nvSpPr>
        <p:spPr>
          <a:xfrm>
            <a:off x="6772138" y="5610838"/>
            <a:ext cx="6227911" cy="1591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INSPECT +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PRODUCE A SMALL VOLUME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PRODUCTION RUN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FOR SALES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53" name="Google Shape;653;p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5112688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54" name="Google Shape;654;p22"/>
          <p:cNvSpPr txBox="1"/>
          <p:nvPr/>
        </p:nvSpPr>
        <p:spPr>
          <a:xfrm>
            <a:off x="6775913" y="3755225"/>
            <a:ext cx="6232290" cy="128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AND TRIMS EFFECTIVELY</a:t>
            </a:r>
            <a:r>
              <a:rPr lang="en-US" sz="42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endParaRPr sz="42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23"/>
          <p:cNvSpPr/>
          <p:nvPr/>
        </p:nvSpPr>
        <p:spPr>
          <a:xfrm>
            <a:off x="0" y="12"/>
            <a:ext cx="13004800" cy="9745345"/>
          </a:xfrm>
          <a:custGeom>
            <a:avLst/>
            <a:gdLst/>
            <a:ahLst/>
            <a:cxnLst/>
            <a:rect l="l" t="t" r="r" b="b"/>
            <a:pathLst>
              <a:path w="13004800" h="9745345" extrusionOk="0">
                <a:moveTo>
                  <a:pt x="13004800" y="0"/>
                </a:moveTo>
                <a:lnTo>
                  <a:pt x="0" y="0"/>
                </a:lnTo>
                <a:lnTo>
                  <a:pt x="0" y="9745179"/>
                </a:lnTo>
                <a:lnTo>
                  <a:pt x="13004800" y="9745179"/>
                </a:lnTo>
                <a:lnTo>
                  <a:pt x="13004800" y="0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0" name="Google Shape;660;p23"/>
          <p:cNvSpPr/>
          <p:nvPr/>
        </p:nvSpPr>
        <p:spPr>
          <a:xfrm>
            <a:off x="6506850" y="1784212"/>
            <a:ext cx="6497955" cy="7968802"/>
          </a:xfrm>
          <a:custGeom>
            <a:avLst/>
            <a:gdLst/>
            <a:ahLst/>
            <a:cxnLst/>
            <a:rect l="l" t="t" r="r" b="b"/>
            <a:pathLst>
              <a:path w="6497955" h="7948930" extrusionOk="0">
                <a:moveTo>
                  <a:pt x="6497421" y="0"/>
                </a:moveTo>
                <a:lnTo>
                  <a:pt x="0" y="0"/>
                </a:lnTo>
                <a:lnTo>
                  <a:pt x="0" y="7948409"/>
                </a:lnTo>
                <a:lnTo>
                  <a:pt x="6497421" y="7948409"/>
                </a:lnTo>
                <a:lnTo>
                  <a:pt x="6497421" y="0"/>
                </a:lnTo>
                <a:close/>
              </a:path>
            </a:pathLst>
          </a:custGeom>
          <a:solidFill>
            <a:srgbClr val="C9A47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1" name="Google Shape;661;p23"/>
          <p:cNvSpPr/>
          <p:nvPr/>
        </p:nvSpPr>
        <p:spPr>
          <a:xfrm>
            <a:off x="4762" y="1783633"/>
            <a:ext cx="13000355" cy="5080"/>
          </a:xfrm>
          <a:custGeom>
            <a:avLst/>
            <a:gdLst/>
            <a:ahLst/>
            <a:cxnLst/>
            <a:rect l="l" t="t" r="r" b="b"/>
            <a:pathLst>
              <a:path w="13000355" h="5080" extrusionOk="0">
                <a:moveTo>
                  <a:pt x="0" y="5041"/>
                </a:moveTo>
                <a:lnTo>
                  <a:pt x="13000037" y="5041"/>
                </a:lnTo>
                <a:lnTo>
                  <a:pt x="13000037" y="0"/>
                </a:lnTo>
                <a:lnTo>
                  <a:pt x="0" y="0"/>
                </a:lnTo>
                <a:lnTo>
                  <a:pt x="0" y="5041"/>
                </a:lnTo>
                <a:close/>
              </a:path>
            </a:pathLst>
          </a:custGeom>
          <a:solidFill>
            <a:srgbClr val="1B211F">
              <a:alpha val="3451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2" name="Google Shape;662;p23"/>
          <p:cNvSpPr txBox="1">
            <a:spLocks noGrp="1"/>
          </p:cNvSpPr>
          <p:nvPr>
            <p:ph type="title" idx="4294967295"/>
          </p:nvPr>
        </p:nvSpPr>
        <p:spPr>
          <a:xfrm>
            <a:off x="425" y="164875"/>
            <a:ext cx="13004700" cy="115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400" rIns="0" bIns="0" anchor="t" anchorCtr="0">
            <a:spAutoFit/>
          </a:bodyPr>
          <a:lstStyle/>
          <a:p>
            <a:pPr marL="80645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6750" dirty="0"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PRIORITIES</a:t>
            </a:r>
            <a:endParaRPr sz="6750" dirty="0"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pic>
        <p:nvPicPr>
          <p:cNvPr id="663" name="Google Shape;663;p23"/>
          <p:cNvPicPr preferRelativeResize="0"/>
          <p:nvPr/>
        </p:nvPicPr>
        <p:blipFill rotWithShape="1">
          <a:blip r:embed="rId3">
            <a:alphaModFix/>
          </a:blip>
          <a:srcRect t="7345" b="7345"/>
          <a:stretch/>
        </p:blipFill>
        <p:spPr>
          <a:xfrm>
            <a:off x="4750" y="1783625"/>
            <a:ext cx="6497951" cy="7969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4" name="Google Shape;66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06850" y="4503900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5" name="Google Shape;66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06850" y="6334938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66" name="Google Shape;666;p23"/>
          <p:cNvSpPr txBox="1"/>
          <p:nvPr/>
        </p:nvSpPr>
        <p:spPr>
          <a:xfrm>
            <a:off x="6721642" y="4892400"/>
            <a:ext cx="6287306" cy="1591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INSPECT PATTERNS + SEW SAMPLES</a:t>
            </a:r>
            <a:endParaRPr sz="4200" dirty="0"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endParaRPr sz="42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67" name="Google Shape;667;p23"/>
          <p:cNvPicPr preferRelativeResize="0"/>
          <p:nvPr/>
        </p:nvPicPr>
        <p:blipFill rotWithShape="1">
          <a:blip r:embed="rId5">
            <a:alphaModFix/>
          </a:blip>
          <a:srcRect t="9062" b="9070"/>
          <a:stretch/>
        </p:blipFill>
        <p:spPr>
          <a:xfrm>
            <a:off x="4750" y="1783625"/>
            <a:ext cx="6497952" cy="7969976"/>
          </a:xfrm>
          <a:prstGeom prst="rect">
            <a:avLst/>
          </a:prstGeom>
          <a:noFill/>
          <a:ln>
            <a:noFill/>
          </a:ln>
        </p:spPr>
      </p:pic>
      <p:sp>
        <p:nvSpPr>
          <p:cNvPr id="668" name="Google Shape;668;p23"/>
          <p:cNvSpPr txBox="1"/>
          <p:nvPr/>
        </p:nvSpPr>
        <p:spPr>
          <a:xfrm>
            <a:off x="6721642" y="2999050"/>
            <a:ext cx="6278408" cy="10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MANAGE FABRIC TREATMENTS WITH PRECISION</a:t>
            </a:r>
            <a:endParaRPr sz="3000" dirty="0"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69" name="Google Shape;669;p23"/>
          <p:cNvSpPr txBox="1"/>
          <p:nvPr/>
        </p:nvSpPr>
        <p:spPr>
          <a:xfrm>
            <a:off x="6721642" y="6621725"/>
            <a:ext cx="6278408" cy="1191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PRODUCE A SMALL VOLUME PRODUCTION RUN FOR SALES</a:t>
            </a:r>
            <a:endParaRPr sz="1800"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24"/>
          <p:cNvSpPr txBox="1"/>
          <p:nvPr/>
        </p:nvSpPr>
        <p:spPr>
          <a:xfrm>
            <a:off x="9457168" y="2967883"/>
            <a:ext cx="3088500" cy="4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Development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Up to 5 hours/pattern/sample*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>
                <a:solidFill>
                  <a:srgbClr val="3F3F3F"/>
                </a:solidFill>
                <a:highlight>
                  <a:schemeClr val="lt1"/>
                </a:highlight>
                <a:latin typeface="Schibsted Grotesk"/>
                <a:ea typeface="Schibsted Grotesk"/>
                <a:cs typeface="Schibsted Grotesk"/>
                <a:sym typeface="Schibsted Grotesk"/>
              </a:rPr>
              <a:t>Gery or Walter,</a:t>
            </a:r>
            <a:r>
              <a:rPr lang="en-US" sz="1500" i="0" u="none" strike="noStrike" cap="none">
                <a:solidFill>
                  <a:srgbClr val="3F3F3F"/>
                </a:solidFill>
                <a:highlight>
                  <a:schemeClr val="lt1"/>
                </a:highlight>
                <a:latin typeface="Schibsted Grotesk"/>
                <a:ea typeface="Schibsted Grotesk"/>
                <a:cs typeface="Schibsted Grotesk"/>
                <a:sym typeface="Schibsted Grotesk"/>
              </a:rPr>
              <a:t> </a:t>
            </a: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along with our expert sample sewers, will create high-quality, perfectly fitting patterns and samples for your collection.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Development Intake session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TEG Specification Sheets completed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Technical intake  with pattern maker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First patterns &amp; first samples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One fitting with pattern maker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One round of fit adjustments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</a:t>
            </a:r>
            <a:r>
              <a:rPr lang="en-US" sz="1500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One final sample</a:t>
            </a: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 per style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Final production-ready patterns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1500" i="0" u="none" strike="noStrike" cap="none">
              <a:solidFill>
                <a:srgbClr val="000000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75" name="Google Shape;675;p24"/>
          <p:cNvSpPr txBox="1"/>
          <p:nvPr/>
        </p:nvSpPr>
        <p:spPr>
          <a:xfrm>
            <a:off x="6423563" y="2967883"/>
            <a:ext cx="2841900" cy="48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Sourcing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Up to 7 hours per style*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>
                <a:solidFill>
                  <a:srgbClr val="3F3F3F"/>
                </a:solidFill>
                <a:highlight>
                  <a:schemeClr val="lt1"/>
                </a:highlight>
                <a:latin typeface="Schibsted Grotesk"/>
                <a:ea typeface="Schibsted Grotesk"/>
                <a:cs typeface="Schibsted Grotesk"/>
                <a:sym typeface="Schibsted Grotesk"/>
              </a:rPr>
              <a:t>Danielle or Kyeshia </a:t>
            </a: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will provide fabric swatches and trim samples for each style, and guides you through the purchase process.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intake session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Expert input and planning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Swatches and trims gathered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Negotiate  pricing and minimums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Guidance in POs and ordering 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Tracking receipt of orders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1-2 rounds of revisions 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76" name="Google Shape;676;p24"/>
          <p:cNvSpPr txBox="1"/>
          <p:nvPr/>
        </p:nvSpPr>
        <p:spPr>
          <a:xfrm>
            <a:off x="952559" y="1588948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00"/>
              <a:buFont typeface="Arial"/>
              <a:buNone/>
            </a:pPr>
            <a:r>
              <a:rPr lang="en-US" sz="78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01</a:t>
            </a:r>
            <a:endParaRPr sz="78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677" name="Google Shape;677;p24"/>
          <p:cNvCxnSpPr/>
          <p:nvPr/>
        </p:nvCxnSpPr>
        <p:spPr>
          <a:xfrm>
            <a:off x="1294319" y="2904323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78" name="Google Shape;678;p24"/>
          <p:cNvSpPr txBox="1"/>
          <p:nvPr/>
        </p:nvSpPr>
        <p:spPr>
          <a:xfrm>
            <a:off x="10115607" y="1588948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00"/>
              <a:buFont typeface="Arial"/>
              <a:buNone/>
            </a:pPr>
            <a:r>
              <a:rPr lang="en-US" sz="78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04</a:t>
            </a:r>
            <a:endParaRPr sz="78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679" name="Google Shape;679;p24"/>
          <p:cNvCxnSpPr/>
          <p:nvPr/>
        </p:nvCxnSpPr>
        <p:spPr>
          <a:xfrm>
            <a:off x="10457367" y="2940375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80" name="Google Shape;680;p24"/>
          <p:cNvSpPr txBox="1"/>
          <p:nvPr/>
        </p:nvSpPr>
        <p:spPr>
          <a:xfrm>
            <a:off x="3206471" y="2967883"/>
            <a:ext cx="3088500" cy="40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Design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Up to 7 hours per style*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You will work directly with </a:t>
            </a:r>
            <a:r>
              <a:rPr lang="en-US" sz="1500">
                <a:solidFill>
                  <a:srgbClr val="3F3F3F"/>
                </a:solidFill>
                <a:highlight>
                  <a:schemeClr val="lt1"/>
                </a:highlight>
                <a:latin typeface="Schibsted Grotesk"/>
                <a:ea typeface="Schibsted Grotesk"/>
                <a:cs typeface="Schibsted Grotesk"/>
                <a:sym typeface="Schibsted Grotesk"/>
              </a:rPr>
              <a:t>Danielle or Kyeshia </a:t>
            </a: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to bring your inspiration and ideas into clear designs ready for development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Design intake session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Mood Board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Flat drawing of each style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Line sheet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Prints/colors rendered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Fabric color palette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1 – 2 rounds of revisions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*Optional fashion illustration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6477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1500" i="0" u="none" strike="noStrike" cap="none">
              <a:solidFill>
                <a:srgbClr val="000000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81" name="Google Shape;681;p24"/>
          <p:cNvSpPr txBox="1"/>
          <p:nvPr/>
        </p:nvSpPr>
        <p:spPr>
          <a:xfrm>
            <a:off x="220836" y="2967883"/>
            <a:ext cx="3088500" cy="40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Creative Planning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Up to 5 hours per style*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An all-encompassing, in-depth, creative strategy and planning service for your collection and overall brand.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Creative planning intake session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Three-phase action plan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Weekly on-hour check-ins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Collection development strategy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Overall design analysis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Merchandise and assortment planning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Competitive analysis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Target pricing guidance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1500" i="0" u="none" strike="noStrike" cap="none">
              <a:solidFill>
                <a:srgbClr val="000000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82" name="Google Shape;682;p24"/>
          <p:cNvSpPr txBox="1"/>
          <p:nvPr/>
        </p:nvSpPr>
        <p:spPr>
          <a:xfrm>
            <a:off x="3938200" y="1585917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00"/>
              <a:buFont typeface="Arial"/>
              <a:buNone/>
            </a:pPr>
            <a:r>
              <a:rPr lang="en-US" sz="78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02</a:t>
            </a:r>
            <a:endParaRPr sz="78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683" name="Google Shape;683;p24"/>
          <p:cNvCxnSpPr/>
          <p:nvPr/>
        </p:nvCxnSpPr>
        <p:spPr>
          <a:xfrm>
            <a:off x="4279960" y="2902195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84" name="Google Shape;684;p24"/>
          <p:cNvSpPr txBox="1"/>
          <p:nvPr/>
        </p:nvSpPr>
        <p:spPr>
          <a:xfrm>
            <a:off x="7032016" y="1558911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00"/>
              <a:buFont typeface="Arial"/>
              <a:buNone/>
            </a:pPr>
            <a:r>
              <a:rPr lang="en-US" sz="78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03</a:t>
            </a:r>
            <a:endParaRPr sz="78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685" name="Google Shape;685;p24"/>
          <p:cNvCxnSpPr/>
          <p:nvPr/>
        </p:nvCxnSpPr>
        <p:spPr>
          <a:xfrm>
            <a:off x="7373776" y="2910338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86" name="Google Shape;686;p24"/>
          <p:cNvSpPr txBox="1"/>
          <p:nvPr/>
        </p:nvSpPr>
        <p:spPr>
          <a:xfrm>
            <a:off x="2235972" y="325117"/>
            <a:ext cx="7650600" cy="9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600">
                <a:solidFill>
                  <a:schemeClr val="dk1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SERVICES</a:t>
            </a:r>
            <a:endParaRPr sz="2000">
              <a:solidFill>
                <a:schemeClr val="dk1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p25"/>
          <p:cNvSpPr txBox="1"/>
          <p:nvPr/>
        </p:nvSpPr>
        <p:spPr>
          <a:xfrm>
            <a:off x="230578" y="2655111"/>
            <a:ext cx="2935800" cy="490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Branding</a:t>
            </a:r>
            <a:endParaRPr sz="17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An in-depth, full spectrum service to establish all aspects of your brand identity.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Intake session to understand brand objectives and budget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Brand Inspiration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Banding Team*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Brand Guidelines 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Brand Logo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Color Pallette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Typeface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Photo Direction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Tone of Voice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Packaging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Labels/Hangtags</a:t>
            </a:r>
            <a:endParaRPr sz="17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000000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92" name="Google Shape;692;p25"/>
          <p:cNvSpPr txBox="1"/>
          <p:nvPr/>
        </p:nvSpPr>
        <p:spPr>
          <a:xfrm>
            <a:off x="3411876" y="2655111"/>
            <a:ext cx="2935800" cy="46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Web Design</a:t>
            </a:r>
            <a:endParaRPr sz="17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Work directly with a TEG marketing manager to create your brand website.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 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Design intake session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Website Inspiration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Website Design Team*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Establish use of Template or    C Custom Website Design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Website Design Mockups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Placement of Client Provided Photos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Placement of Client Provided Copy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Product Display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Final Approval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Management &amp; Communications</a:t>
            </a:r>
            <a:endParaRPr sz="17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93" name="Google Shape;693;p25"/>
          <p:cNvSpPr txBox="1"/>
          <p:nvPr/>
        </p:nvSpPr>
        <p:spPr>
          <a:xfrm>
            <a:off x="6654649" y="2655111"/>
            <a:ext cx="2841900" cy="43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Web Development</a:t>
            </a:r>
            <a:endParaRPr sz="17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Expert oversight in establishing a well functioning and performing website for your brand.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Web Development intake session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Web Development Team*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Development Specifications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 Assistance with Platform Choice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Product Display Data 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Optimization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Final Approval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Management and Communications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94" name="Google Shape;694;p25"/>
          <p:cNvSpPr txBox="1"/>
          <p:nvPr/>
        </p:nvSpPr>
        <p:spPr>
          <a:xfrm>
            <a:off x="885938" y="1210201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800">
                <a:solidFill>
                  <a:srgbClr val="000000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</a:t>
            </a:r>
            <a:r>
              <a:rPr lang="en-US" sz="7800">
                <a:latin typeface="Schibsted Grotesk"/>
                <a:ea typeface="Schibsted Grotesk"/>
                <a:cs typeface="Schibsted Grotesk"/>
                <a:sym typeface="Schibsted Grotesk"/>
              </a:rPr>
              <a:t>5</a:t>
            </a:r>
            <a:endParaRPr sz="7800">
              <a:solidFill>
                <a:srgbClr val="595959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695" name="Google Shape;695;p25"/>
          <p:cNvCxnSpPr/>
          <p:nvPr/>
        </p:nvCxnSpPr>
        <p:spPr>
          <a:xfrm>
            <a:off x="1227698" y="2579203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6" name="Google Shape;696;p25"/>
          <p:cNvSpPr txBox="1"/>
          <p:nvPr/>
        </p:nvSpPr>
        <p:spPr>
          <a:xfrm>
            <a:off x="4074519" y="1210201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800">
                <a:solidFill>
                  <a:srgbClr val="000000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</a:t>
            </a:r>
            <a:r>
              <a:rPr lang="en-US" sz="7800">
                <a:latin typeface="Schibsted Grotesk"/>
                <a:ea typeface="Schibsted Grotesk"/>
                <a:cs typeface="Schibsted Grotesk"/>
                <a:sym typeface="Schibsted Grotesk"/>
              </a:rPr>
              <a:t>6</a:t>
            </a:r>
            <a:endParaRPr sz="7800">
              <a:solidFill>
                <a:srgbClr val="595959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97" name="Google Shape;697;p25"/>
          <p:cNvSpPr txBox="1"/>
          <p:nvPr/>
        </p:nvSpPr>
        <p:spPr>
          <a:xfrm>
            <a:off x="7263076" y="1210201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800">
                <a:solidFill>
                  <a:srgbClr val="000000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</a:t>
            </a:r>
            <a:r>
              <a:rPr lang="en-US" sz="7800">
                <a:latin typeface="Schibsted Grotesk"/>
                <a:ea typeface="Schibsted Grotesk"/>
                <a:cs typeface="Schibsted Grotesk"/>
                <a:sym typeface="Schibsted Grotesk"/>
              </a:rPr>
              <a:t>7</a:t>
            </a:r>
            <a:endParaRPr sz="7800">
              <a:solidFill>
                <a:srgbClr val="595959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698" name="Google Shape;698;p25"/>
          <p:cNvCxnSpPr/>
          <p:nvPr/>
        </p:nvCxnSpPr>
        <p:spPr>
          <a:xfrm>
            <a:off x="4416296" y="2579203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9" name="Google Shape;699;p25"/>
          <p:cNvCxnSpPr/>
          <p:nvPr/>
        </p:nvCxnSpPr>
        <p:spPr>
          <a:xfrm>
            <a:off x="7604836" y="2579203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00" name="Google Shape;700;p25"/>
          <p:cNvSpPr txBox="1"/>
          <p:nvPr/>
        </p:nvSpPr>
        <p:spPr>
          <a:xfrm>
            <a:off x="9803556" y="2655111"/>
            <a:ext cx="2841900" cy="43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Online Marketing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Strategic sourcing of online marketing team and management of their services until launch.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•Online Marketing  intake session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Online Marketing Team*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•CMO 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Ads Manager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SEO Manager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Email Campaign Manager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701" name="Google Shape;701;p25"/>
          <p:cNvSpPr txBox="1"/>
          <p:nvPr/>
        </p:nvSpPr>
        <p:spPr>
          <a:xfrm>
            <a:off x="10411982" y="1210201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800">
                <a:solidFill>
                  <a:srgbClr val="000000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</a:t>
            </a:r>
            <a:r>
              <a:rPr lang="en-US" sz="7800">
                <a:latin typeface="Schibsted Grotesk"/>
                <a:ea typeface="Schibsted Grotesk"/>
                <a:cs typeface="Schibsted Grotesk"/>
                <a:sym typeface="Schibsted Grotesk"/>
              </a:rPr>
              <a:t>8</a:t>
            </a:r>
            <a:endParaRPr sz="7800">
              <a:solidFill>
                <a:srgbClr val="595959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702" name="Google Shape;702;p25"/>
          <p:cNvCxnSpPr/>
          <p:nvPr/>
        </p:nvCxnSpPr>
        <p:spPr>
          <a:xfrm>
            <a:off x="10753742" y="2579203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p26"/>
          <p:cNvSpPr txBox="1"/>
          <p:nvPr/>
        </p:nvSpPr>
        <p:spPr>
          <a:xfrm>
            <a:off x="1645126" y="2655099"/>
            <a:ext cx="2935800" cy="46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Photoshoot Management</a:t>
            </a:r>
            <a:endParaRPr sz="17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An in-depth, full spectrum service to establish all aspects of your brand identity.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Intake session to understand objectives, budget,  and brand alignment.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Location*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Photography*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Models*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Stylist*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Equipment*  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Coordination of Shot List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Coordination of On-Site Production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708" name="Google Shape;708;p26"/>
          <p:cNvSpPr txBox="1"/>
          <p:nvPr/>
        </p:nvSpPr>
        <p:spPr>
          <a:xfrm>
            <a:off x="4887900" y="2655099"/>
            <a:ext cx="2841900" cy="4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Social Media Planning</a:t>
            </a:r>
            <a:endParaRPr sz="17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A service designed to source and manage a social media source or agency to launch and establish your brand’s social media presence and reach.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Social Media Planning  intake session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Social Media Team*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Overall Social Media Strategic Plan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 Social Media Automation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Social Media Copywriter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Social Media Engagement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Optional Influencer Outreach**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709" name="Google Shape;709;p26"/>
          <p:cNvSpPr txBox="1"/>
          <p:nvPr/>
        </p:nvSpPr>
        <p:spPr>
          <a:xfrm>
            <a:off x="2240888" y="1210201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800">
                <a:solidFill>
                  <a:srgbClr val="000000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</a:t>
            </a:r>
            <a:r>
              <a:rPr lang="en-US" sz="7800">
                <a:latin typeface="Schibsted Grotesk"/>
                <a:ea typeface="Schibsted Grotesk"/>
                <a:cs typeface="Schibsted Grotesk"/>
                <a:sym typeface="Schibsted Grotesk"/>
              </a:rPr>
              <a:t>9</a:t>
            </a:r>
            <a:endParaRPr sz="7800">
              <a:solidFill>
                <a:srgbClr val="595959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710" name="Google Shape;710;p26"/>
          <p:cNvSpPr txBox="1"/>
          <p:nvPr/>
        </p:nvSpPr>
        <p:spPr>
          <a:xfrm>
            <a:off x="5496326" y="1210201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800">
                <a:latin typeface="Schibsted Grotesk"/>
                <a:ea typeface="Schibsted Grotesk"/>
                <a:cs typeface="Schibsted Grotesk"/>
                <a:sym typeface="Schibsted Grotesk"/>
              </a:rPr>
              <a:t>10</a:t>
            </a:r>
            <a:endParaRPr sz="7800">
              <a:solidFill>
                <a:srgbClr val="595959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711" name="Google Shape;711;p26"/>
          <p:cNvCxnSpPr/>
          <p:nvPr/>
        </p:nvCxnSpPr>
        <p:spPr>
          <a:xfrm>
            <a:off x="2663804" y="2579203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2" name="Google Shape;712;p26"/>
          <p:cNvCxnSpPr/>
          <p:nvPr/>
        </p:nvCxnSpPr>
        <p:spPr>
          <a:xfrm>
            <a:off x="5838086" y="2579203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13" name="Google Shape;713;p26"/>
          <p:cNvSpPr txBox="1"/>
          <p:nvPr/>
        </p:nvSpPr>
        <p:spPr>
          <a:xfrm>
            <a:off x="3571260" y="7423889"/>
            <a:ext cx="6014700" cy="2161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Roboto Light"/>
                <a:ea typeface="Roboto Light"/>
                <a:cs typeface="Roboto Light"/>
                <a:sym typeface="Roboto Light"/>
              </a:rPr>
              <a:t>* Sourcing includes sourcing of appropriate team and/or services and negotiation of pricing and timelines.</a:t>
            </a: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Roboto Light"/>
                <a:ea typeface="Roboto Light"/>
                <a:cs typeface="Roboto Light"/>
                <a:sym typeface="Roboto Light"/>
              </a:rPr>
              <a:t>* Sourcing does not include fees for team or services.</a:t>
            </a: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Roboto Light"/>
                <a:ea typeface="Roboto Light"/>
                <a:cs typeface="Roboto Light"/>
                <a:sym typeface="Roboto Light"/>
              </a:rPr>
              <a:t>* Client pays vendors directly for all services.</a:t>
            </a: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414042"/>
                </a:solidFill>
                <a:latin typeface="Roboto Light"/>
                <a:ea typeface="Roboto Light"/>
                <a:cs typeface="Roboto Light"/>
                <a:sym typeface="Roboto Light"/>
              </a:rPr>
              <a:t>* A TEG Marketing Manager will oversee and track the project on behalf of the client through completion.</a:t>
            </a: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414042"/>
                </a:solidFill>
                <a:latin typeface="Roboto Light"/>
                <a:ea typeface="Roboto Light"/>
                <a:cs typeface="Roboto Light"/>
                <a:sym typeface="Roboto Light"/>
              </a:rPr>
              <a:t>**Social Media Outreach is available for an additional fee and not available without Social Media Planning</a:t>
            </a: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714" name="Google Shape;714;p26"/>
          <p:cNvSpPr txBox="1"/>
          <p:nvPr/>
        </p:nvSpPr>
        <p:spPr>
          <a:xfrm>
            <a:off x="8513750" y="2655099"/>
            <a:ext cx="2569800" cy="40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Graphic Design</a:t>
            </a:r>
            <a:endParaRPr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Expert design services customized to the individual needs of the client which can include: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Graphic Design Intake Session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Graphic Design Team*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Email Templates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Social Graphics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Lookbook Layout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Ad Graphics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715" name="Google Shape;715;p26"/>
          <p:cNvSpPr txBox="1"/>
          <p:nvPr/>
        </p:nvSpPr>
        <p:spPr>
          <a:xfrm>
            <a:off x="9063914" y="1210201"/>
            <a:ext cx="1469400" cy="11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800">
                <a:latin typeface="Schibsted Grotesk"/>
                <a:ea typeface="Schibsted Grotesk"/>
                <a:cs typeface="Schibsted Grotesk"/>
                <a:sym typeface="Schibsted Grotesk"/>
              </a:rPr>
              <a:t>12</a:t>
            </a:r>
            <a:endParaRPr sz="7800">
              <a:solidFill>
                <a:srgbClr val="595959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716" name="Google Shape;716;p26"/>
          <p:cNvCxnSpPr/>
          <p:nvPr/>
        </p:nvCxnSpPr>
        <p:spPr>
          <a:xfrm>
            <a:off x="9372947" y="2579203"/>
            <a:ext cx="8514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 txBox="1"/>
          <p:nvPr/>
        </p:nvSpPr>
        <p:spPr>
          <a:xfrm>
            <a:off x="4275875" y="1238150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 dirty="0">
                <a:solidFill>
                  <a:srgbClr val="000000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DESIGN</a:t>
            </a:r>
            <a:endParaRPr sz="4000" b="0" i="0" u="none" strike="noStrike" cap="none" dirty="0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61" name="Google Shape;61;p9"/>
          <p:cNvSpPr txBox="1"/>
          <p:nvPr/>
        </p:nvSpPr>
        <p:spPr>
          <a:xfrm>
            <a:off x="4275944" y="1853750"/>
            <a:ext cx="440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5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1330</a:t>
            </a:r>
            <a:r>
              <a:rPr lang="en-US" sz="25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service</a:t>
            </a:r>
            <a:endParaRPr sz="25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2" name="Google Shape;62;p9"/>
          <p:cNvSpPr/>
          <p:nvPr/>
        </p:nvSpPr>
        <p:spPr>
          <a:xfrm>
            <a:off x="4275763" y="-3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64" name="Google Shape;64;p9"/>
          <p:cNvSpPr txBox="1"/>
          <p:nvPr/>
        </p:nvSpPr>
        <p:spPr>
          <a:xfrm>
            <a:off x="0" y="1238150"/>
            <a:ext cx="4275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65" name="Google Shape;65;p9"/>
          <p:cNvSpPr txBox="1"/>
          <p:nvPr/>
        </p:nvSpPr>
        <p:spPr>
          <a:xfrm>
            <a:off x="67" y="1853750"/>
            <a:ext cx="4275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5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72" name="Google Shape;72;p9"/>
          <p:cNvSpPr txBox="1"/>
          <p:nvPr/>
        </p:nvSpPr>
        <p:spPr>
          <a:xfrm>
            <a:off x="63" y="3463963"/>
            <a:ext cx="4275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sz="2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73" name="Google Shape;73;p9"/>
          <p:cNvSpPr txBox="1"/>
          <p:nvPr/>
        </p:nvSpPr>
        <p:spPr>
          <a:xfrm>
            <a:off x="80" y="4295563"/>
            <a:ext cx="4275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74" name="Google Shape;74;p9"/>
          <p:cNvSpPr txBox="1"/>
          <p:nvPr/>
        </p:nvSpPr>
        <p:spPr>
          <a:xfrm>
            <a:off x="103875" y="4961638"/>
            <a:ext cx="40680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sz="2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75" name="Google Shape;75;p9"/>
          <p:cNvSpPr txBox="1"/>
          <p:nvPr/>
        </p:nvSpPr>
        <p:spPr>
          <a:xfrm>
            <a:off x="80" y="5775950"/>
            <a:ext cx="42756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sz="2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76" name="Google Shape;76;p9"/>
          <p:cNvSpPr txBox="1"/>
          <p:nvPr/>
        </p:nvSpPr>
        <p:spPr>
          <a:xfrm>
            <a:off x="103875" y="6590300"/>
            <a:ext cx="40680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ORDERING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77" name="Google Shape;77;p9"/>
          <p:cNvSpPr txBox="1"/>
          <p:nvPr/>
        </p:nvSpPr>
        <p:spPr>
          <a:xfrm>
            <a:off x="80" y="7552888"/>
            <a:ext cx="4275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79" name="Google Shape;79;p9"/>
          <p:cNvSpPr txBox="1"/>
          <p:nvPr/>
        </p:nvSpPr>
        <p:spPr>
          <a:xfrm>
            <a:off x="80" y="8367238"/>
            <a:ext cx="4275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88" name="Google Shape;88;p9"/>
          <p:cNvSpPr/>
          <p:nvPr/>
        </p:nvSpPr>
        <p:spPr>
          <a:xfrm>
            <a:off x="8680038" y="-3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89" name="Google Shape;89;p9"/>
          <p:cNvSpPr txBox="1"/>
          <p:nvPr/>
        </p:nvSpPr>
        <p:spPr>
          <a:xfrm>
            <a:off x="8679875" y="1238150"/>
            <a:ext cx="432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DEVELOPMENT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90" name="Google Shape;90;p9"/>
          <p:cNvSpPr txBox="1"/>
          <p:nvPr/>
        </p:nvSpPr>
        <p:spPr>
          <a:xfrm>
            <a:off x="8679850" y="1853750"/>
            <a:ext cx="432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$2</a:t>
            </a:r>
            <a:r>
              <a:rPr lang="en-US" sz="25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79</a:t>
            </a:r>
            <a:r>
              <a:rPr lang="en-US" sz="25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0 per style</a:t>
            </a:r>
            <a:endParaRPr sz="25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91" name="Google Shape;91;p9"/>
          <p:cNvSpPr txBox="1"/>
          <p:nvPr/>
        </p:nvSpPr>
        <p:spPr>
          <a:xfrm>
            <a:off x="4276025" y="3463963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 INTAKE SESSION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92" name="Google Shape;92;p9"/>
          <p:cNvSpPr txBox="1"/>
          <p:nvPr/>
        </p:nvSpPr>
        <p:spPr>
          <a:xfrm>
            <a:off x="4275868" y="4349413"/>
            <a:ext cx="4404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93" name="Google Shape;93;p9"/>
          <p:cNvSpPr txBox="1"/>
          <p:nvPr/>
        </p:nvSpPr>
        <p:spPr>
          <a:xfrm>
            <a:off x="4276050" y="5092650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ARTWORK / COLOR APPROVAL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94" name="Google Shape;94;p9"/>
          <p:cNvSpPr txBox="1"/>
          <p:nvPr/>
        </p:nvSpPr>
        <p:spPr>
          <a:xfrm>
            <a:off x="4275868" y="5775988"/>
            <a:ext cx="44040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95" name="Google Shape;95;p9"/>
          <p:cNvSpPr txBox="1"/>
          <p:nvPr/>
        </p:nvSpPr>
        <p:spPr>
          <a:xfrm>
            <a:off x="4364262" y="6590300"/>
            <a:ext cx="42273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ORDERING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96" name="Google Shape;96;p9"/>
          <p:cNvSpPr txBox="1"/>
          <p:nvPr/>
        </p:nvSpPr>
        <p:spPr>
          <a:xfrm>
            <a:off x="4276043" y="7552888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COORDINATE SEND-OUTS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97" name="Google Shape;97;p9"/>
          <p:cNvSpPr txBox="1"/>
          <p:nvPr/>
        </p:nvSpPr>
        <p:spPr>
          <a:xfrm>
            <a:off x="4276043" y="8367238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PROJECT MANAGEMENT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98" name="Google Shape;98;p9"/>
          <p:cNvSpPr txBox="1"/>
          <p:nvPr/>
        </p:nvSpPr>
        <p:spPr>
          <a:xfrm>
            <a:off x="8679850" y="3352988"/>
            <a:ext cx="43248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 SESSION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99" name="Google Shape;99;p9"/>
          <p:cNvSpPr txBox="1"/>
          <p:nvPr/>
        </p:nvSpPr>
        <p:spPr>
          <a:xfrm>
            <a:off x="8680042" y="4150188"/>
            <a:ext cx="4324800" cy="15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SESSION</a:t>
            </a:r>
            <a:b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</a:b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WITH PATTERNMAKER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0" name="Google Shape;100;p9"/>
          <p:cNvSpPr txBox="1"/>
          <p:nvPr/>
        </p:nvSpPr>
        <p:spPr>
          <a:xfrm>
            <a:off x="8680042" y="4964650"/>
            <a:ext cx="43248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SPECIFICATION SHEETS COMPLETED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1" name="Google Shape;101;p9"/>
          <p:cNvSpPr txBox="1"/>
          <p:nvPr/>
        </p:nvSpPr>
        <p:spPr>
          <a:xfrm>
            <a:off x="8680042" y="5787625"/>
            <a:ext cx="43248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FIRST SAMPLES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2" name="Google Shape;102;p9"/>
          <p:cNvSpPr txBox="1"/>
          <p:nvPr/>
        </p:nvSpPr>
        <p:spPr>
          <a:xfrm>
            <a:off x="8679850" y="6593325"/>
            <a:ext cx="43248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WITH PATTERN MAKER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3" name="Google Shape;103;p9"/>
          <p:cNvSpPr txBox="1"/>
          <p:nvPr/>
        </p:nvSpPr>
        <p:spPr>
          <a:xfrm>
            <a:off x="8822300" y="7425050"/>
            <a:ext cx="40680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ROUND OF FIT ADJUSTMENTS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4" name="Google Shape;104;p9"/>
          <p:cNvSpPr txBox="1"/>
          <p:nvPr/>
        </p:nvSpPr>
        <p:spPr>
          <a:xfrm>
            <a:off x="8680092" y="8367225"/>
            <a:ext cx="432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5" name="Google Shape;105;p9"/>
          <p:cNvSpPr txBox="1"/>
          <p:nvPr/>
        </p:nvSpPr>
        <p:spPr>
          <a:xfrm>
            <a:off x="8679850" y="8908350"/>
            <a:ext cx="4324800" cy="8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PRODUCTION READY PATTERNS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6" name="Google Shape;106;p9"/>
          <p:cNvSpPr txBox="1"/>
          <p:nvPr/>
        </p:nvSpPr>
        <p:spPr>
          <a:xfrm>
            <a:off x="-47600" y="2332475"/>
            <a:ext cx="43248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9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can be shared up to 5 styles, subject to complexity</a:t>
            </a:r>
            <a:endParaRPr sz="9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7" name="Google Shape;107;p9"/>
          <p:cNvSpPr txBox="1"/>
          <p:nvPr/>
        </p:nvSpPr>
        <p:spPr>
          <a:xfrm>
            <a:off x="8680050" y="2296925"/>
            <a:ext cx="43248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9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subject to complexity</a:t>
            </a:r>
            <a:endParaRPr sz="9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0"/>
          <p:cNvSpPr txBox="1"/>
          <p:nvPr/>
        </p:nvSpPr>
        <p:spPr>
          <a:xfrm>
            <a:off x="4275875" y="1238150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4000" dirty="0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WASH/DYE</a:t>
            </a:r>
            <a:endParaRPr sz="4600" i="0" u="none" strike="noStrike" cap="none" dirty="0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113" name="Google Shape;113;p10"/>
          <p:cNvSpPr txBox="1"/>
          <p:nvPr/>
        </p:nvSpPr>
        <p:spPr>
          <a:xfrm>
            <a:off x="4275944" y="1853750"/>
            <a:ext cx="440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5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1330</a:t>
            </a:r>
            <a:r>
              <a:rPr lang="en-US" sz="25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</a:t>
            </a:r>
            <a:r>
              <a:rPr lang="en-US" sz="25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tyle</a:t>
            </a:r>
            <a:endParaRPr sz="25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14" name="Google Shape;114;p10"/>
          <p:cNvSpPr/>
          <p:nvPr/>
        </p:nvSpPr>
        <p:spPr>
          <a:xfrm>
            <a:off x="4275763" y="-3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116" name="Google Shape;116;p10"/>
          <p:cNvSpPr txBox="1"/>
          <p:nvPr/>
        </p:nvSpPr>
        <p:spPr>
          <a:xfrm>
            <a:off x="0" y="1238150"/>
            <a:ext cx="4275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117" name="Google Shape;117;p10"/>
          <p:cNvSpPr txBox="1"/>
          <p:nvPr/>
        </p:nvSpPr>
        <p:spPr>
          <a:xfrm>
            <a:off x="67" y="1853750"/>
            <a:ext cx="4275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5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24" name="Google Shape;124;p10"/>
          <p:cNvSpPr txBox="1"/>
          <p:nvPr/>
        </p:nvSpPr>
        <p:spPr>
          <a:xfrm>
            <a:off x="63" y="3463963"/>
            <a:ext cx="4275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25" name="Google Shape;125;p10"/>
          <p:cNvSpPr txBox="1"/>
          <p:nvPr/>
        </p:nvSpPr>
        <p:spPr>
          <a:xfrm>
            <a:off x="80" y="4295563"/>
            <a:ext cx="4275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sz="2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26" name="Google Shape;126;p10"/>
          <p:cNvSpPr txBox="1"/>
          <p:nvPr/>
        </p:nvSpPr>
        <p:spPr>
          <a:xfrm>
            <a:off x="103875" y="4961638"/>
            <a:ext cx="40680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27" name="Google Shape;127;p10"/>
          <p:cNvSpPr txBox="1"/>
          <p:nvPr/>
        </p:nvSpPr>
        <p:spPr>
          <a:xfrm>
            <a:off x="80" y="5775950"/>
            <a:ext cx="42756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sz="2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28" name="Google Shape;128;p10"/>
          <p:cNvSpPr txBox="1"/>
          <p:nvPr/>
        </p:nvSpPr>
        <p:spPr>
          <a:xfrm>
            <a:off x="103875" y="6590300"/>
            <a:ext cx="40680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ORDERING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29" name="Google Shape;129;p10"/>
          <p:cNvSpPr txBox="1"/>
          <p:nvPr/>
        </p:nvSpPr>
        <p:spPr>
          <a:xfrm>
            <a:off x="80" y="7552888"/>
            <a:ext cx="4275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31" name="Google Shape;131;p10"/>
          <p:cNvSpPr txBox="1"/>
          <p:nvPr/>
        </p:nvSpPr>
        <p:spPr>
          <a:xfrm>
            <a:off x="80" y="8367238"/>
            <a:ext cx="4275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0" name="Google Shape;140;p10"/>
          <p:cNvSpPr/>
          <p:nvPr/>
        </p:nvSpPr>
        <p:spPr>
          <a:xfrm>
            <a:off x="8680038" y="-3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141" name="Google Shape;141;p10"/>
          <p:cNvSpPr txBox="1"/>
          <p:nvPr/>
        </p:nvSpPr>
        <p:spPr>
          <a:xfrm>
            <a:off x="8679875" y="1238150"/>
            <a:ext cx="432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DEVELOPMENT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142" name="Google Shape;142;p10"/>
          <p:cNvSpPr txBox="1"/>
          <p:nvPr/>
        </p:nvSpPr>
        <p:spPr>
          <a:xfrm>
            <a:off x="8679850" y="1853750"/>
            <a:ext cx="432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$2</a:t>
            </a:r>
            <a:r>
              <a:rPr lang="en-US" sz="25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79</a:t>
            </a:r>
            <a:r>
              <a:rPr lang="en-US" sz="25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0 per style</a:t>
            </a:r>
            <a:endParaRPr sz="25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3" name="Google Shape;143;p10"/>
          <p:cNvSpPr txBox="1"/>
          <p:nvPr/>
        </p:nvSpPr>
        <p:spPr>
          <a:xfrm>
            <a:off x="4276025" y="3463963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 INTAKE SESSION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4" name="Google Shape;144;p10"/>
          <p:cNvSpPr txBox="1"/>
          <p:nvPr/>
        </p:nvSpPr>
        <p:spPr>
          <a:xfrm>
            <a:off x="4275868" y="4349413"/>
            <a:ext cx="4404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 SEWN PANELS TO TEST</a:t>
            </a:r>
            <a:endParaRPr sz="23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5" name="Google Shape;145;p10"/>
          <p:cNvSpPr txBox="1"/>
          <p:nvPr/>
        </p:nvSpPr>
        <p:spPr>
          <a:xfrm>
            <a:off x="4275913" y="5118525"/>
            <a:ext cx="4404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SHRINKAGE ASSESSMENT </a:t>
            </a: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6" name="Google Shape;146;p10"/>
          <p:cNvSpPr txBox="1"/>
          <p:nvPr/>
        </p:nvSpPr>
        <p:spPr>
          <a:xfrm>
            <a:off x="4275868" y="5775988"/>
            <a:ext cx="4404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REVISIONS</a:t>
            </a:r>
            <a:endParaRPr sz="23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7" name="Google Shape;147;p10"/>
          <p:cNvSpPr txBox="1"/>
          <p:nvPr/>
        </p:nvSpPr>
        <p:spPr>
          <a:xfrm>
            <a:off x="4364262" y="6590300"/>
            <a:ext cx="42273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1ST FIT SAMPLE FROM DYE WASH</a:t>
            </a:r>
            <a:endParaRPr sz="23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8" name="Google Shape;148;p10"/>
          <p:cNvSpPr txBox="1"/>
          <p:nvPr/>
        </p:nvSpPr>
        <p:spPr>
          <a:xfrm>
            <a:off x="4276043" y="7552888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FITTING + ADJUSTMENT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9" name="Google Shape;149;p10"/>
          <p:cNvSpPr txBox="1"/>
          <p:nvPr/>
        </p:nvSpPr>
        <p:spPr>
          <a:xfrm>
            <a:off x="4276043" y="8367238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0" name="Google Shape;150;p10"/>
          <p:cNvSpPr txBox="1"/>
          <p:nvPr/>
        </p:nvSpPr>
        <p:spPr>
          <a:xfrm>
            <a:off x="8679850" y="3352988"/>
            <a:ext cx="43248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 SESSION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1" name="Google Shape;151;p10"/>
          <p:cNvSpPr txBox="1"/>
          <p:nvPr/>
        </p:nvSpPr>
        <p:spPr>
          <a:xfrm>
            <a:off x="8680042" y="4150188"/>
            <a:ext cx="4324800" cy="15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SESSION</a:t>
            </a:r>
            <a:b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</a:b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WITH PATTERNMAKER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2" name="Google Shape;152;p10"/>
          <p:cNvSpPr txBox="1"/>
          <p:nvPr/>
        </p:nvSpPr>
        <p:spPr>
          <a:xfrm>
            <a:off x="8680042" y="4964650"/>
            <a:ext cx="43248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SPECIFICATION SHEETS COMPLETED</a:t>
            </a:r>
            <a:endParaRPr sz="2000" b="0" i="0" u="none" strike="noStrike" cap="none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3" name="Google Shape;153;p10"/>
          <p:cNvSpPr txBox="1"/>
          <p:nvPr/>
        </p:nvSpPr>
        <p:spPr>
          <a:xfrm>
            <a:off x="8680042" y="5787625"/>
            <a:ext cx="43248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FIRST SAMPLES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4" name="Google Shape;154;p10"/>
          <p:cNvSpPr txBox="1"/>
          <p:nvPr/>
        </p:nvSpPr>
        <p:spPr>
          <a:xfrm>
            <a:off x="8679850" y="6593325"/>
            <a:ext cx="43248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WITH PATTERN MAKER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5" name="Google Shape;155;p10"/>
          <p:cNvSpPr txBox="1"/>
          <p:nvPr/>
        </p:nvSpPr>
        <p:spPr>
          <a:xfrm>
            <a:off x="8822300" y="7425050"/>
            <a:ext cx="40680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ROUND OF FIT ADJUSTMENTS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6" name="Google Shape;156;p10"/>
          <p:cNvSpPr txBox="1"/>
          <p:nvPr/>
        </p:nvSpPr>
        <p:spPr>
          <a:xfrm>
            <a:off x="8680092" y="8367225"/>
            <a:ext cx="432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7" name="Google Shape;157;p10"/>
          <p:cNvSpPr txBox="1"/>
          <p:nvPr/>
        </p:nvSpPr>
        <p:spPr>
          <a:xfrm>
            <a:off x="8679850" y="8908350"/>
            <a:ext cx="4324800" cy="8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PRODUCTION READY PATTERNS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8" name="Google Shape;158;p10"/>
          <p:cNvSpPr txBox="1"/>
          <p:nvPr/>
        </p:nvSpPr>
        <p:spPr>
          <a:xfrm>
            <a:off x="-47600" y="2332475"/>
            <a:ext cx="43248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9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can be shared up to 5 styles, subject to complexity</a:t>
            </a:r>
            <a:endParaRPr sz="9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9" name="Google Shape;159;p10"/>
          <p:cNvSpPr txBox="1"/>
          <p:nvPr/>
        </p:nvSpPr>
        <p:spPr>
          <a:xfrm>
            <a:off x="8680050" y="2296925"/>
            <a:ext cx="43248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9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subject to complexity</a:t>
            </a:r>
            <a:endParaRPr sz="9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1"/>
          <p:cNvSpPr txBox="1"/>
          <p:nvPr/>
        </p:nvSpPr>
        <p:spPr>
          <a:xfrm>
            <a:off x="-25299" y="1963225"/>
            <a:ext cx="3216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3400" dirty="0">
                <a:solidFill>
                  <a:schemeClr val="dk1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DESIGN</a:t>
            </a:r>
            <a:endParaRPr sz="34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65" name="Google Shape;165;p11"/>
          <p:cNvSpPr txBox="1"/>
          <p:nvPr/>
        </p:nvSpPr>
        <p:spPr>
          <a:xfrm>
            <a:off x="99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1330 per style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66" name="Google Shape;166;p11"/>
          <p:cNvSpPr/>
          <p:nvPr/>
        </p:nvSpPr>
        <p:spPr>
          <a:xfrm>
            <a:off x="3216103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67" name="Google Shape;167;p11"/>
          <p:cNvSpPr/>
          <p:nvPr/>
        </p:nvSpPr>
        <p:spPr>
          <a:xfrm>
            <a:off x="9721058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68" name="Google Shape;168;p11"/>
          <p:cNvSpPr/>
          <p:nvPr/>
        </p:nvSpPr>
        <p:spPr>
          <a:xfrm>
            <a:off x="6454666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5" name="Google Shape;205;p11"/>
          <p:cNvSpPr txBox="1"/>
          <p:nvPr/>
        </p:nvSpPr>
        <p:spPr>
          <a:xfrm>
            <a:off x="3206873" y="19632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4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</a:t>
            </a:r>
            <a:endParaRPr sz="34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6" name="Google Shape;206;p11"/>
          <p:cNvSpPr txBox="1"/>
          <p:nvPr/>
        </p:nvSpPr>
        <p:spPr>
          <a:xfrm>
            <a:off x="6470850" y="19632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400" b="0" i="0" u="none" strike="noStrike" cap="none" dirty="0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</a:t>
            </a:r>
            <a:endParaRPr sz="34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7" name="Google Shape;207;p11"/>
          <p:cNvSpPr txBox="1"/>
          <p:nvPr/>
        </p:nvSpPr>
        <p:spPr>
          <a:xfrm>
            <a:off x="9767991" y="1947102"/>
            <a:ext cx="3247800" cy="502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2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</a:t>
            </a:r>
            <a:endParaRPr sz="32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8" name="Google Shape;208;p11"/>
          <p:cNvSpPr txBox="1"/>
          <p:nvPr/>
        </p:nvSpPr>
        <p:spPr>
          <a:xfrm>
            <a:off x="3236575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760</a:t>
            </a: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service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9" name="Google Shape;209;p11"/>
          <p:cNvSpPr txBox="1"/>
          <p:nvPr/>
        </p:nvSpPr>
        <p:spPr>
          <a:xfrm>
            <a:off x="6481050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10" name="Google Shape;210;p11"/>
          <p:cNvSpPr txBox="1"/>
          <p:nvPr/>
        </p:nvSpPr>
        <p:spPr>
          <a:xfrm>
            <a:off x="9745050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" name="Google Shape;170;p11">
            <a:extLst>
              <a:ext uri="{FF2B5EF4-FFF2-40B4-BE49-F238E27FC236}">
                <a16:creationId xmlns:a16="http://schemas.microsoft.com/office/drawing/2014/main" id="{6983B7E2-C281-7375-5D9C-DD3E387D9143}"/>
              </a:ext>
            </a:extLst>
          </p:cNvPr>
          <p:cNvSpPr txBox="1"/>
          <p:nvPr/>
        </p:nvSpPr>
        <p:spPr>
          <a:xfrm>
            <a:off x="66565" y="4650287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&amp; PLANNING</a:t>
            </a:r>
            <a:endParaRPr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" name="Google Shape;171;p11">
            <a:extLst>
              <a:ext uri="{FF2B5EF4-FFF2-40B4-BE49-F238E27FC236}">
                <a16:creationId xmlns:a16="http://schemas.microsoft.com/office/drawing/2014/main" id="{ABA278D2-8F7D-B169-EE59-4018A63DB148}"/>
              </a:ext>
            </a:extLst>
          </p:cNvPr>
          <p:cNvSpPr txBox="1"/>
          <p:nvPr/>
        </p:nvSpPr>
        <p:spPr>
          <a:xfrm>
            <a:off x="65152" y="5105113"/>
            <a:ext cx="3189996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dirty="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MOOD BOARD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" name="Google Shape;172;p11">
            <a:extLst>
              <a:ext uri="{FF2B5EF4-FFF2-40B4-BE49-F238E27FC236}">
                <a16:creationId xmlns:a16="http://schemas.microsoft.com/office/drawing/2014/main" id="{078BECD7-DEC8-AD40-33AE-5D950B1D187B}"/>
              </a:ext>
            </a:extLst>
          </p:cNvPr>
          <p:cNvSpPr txBox="1"/>
          <p:nvPr/>
        </p:nvSpPr>
        <p:spPr>
          <a:xfrm>
            <a:off x="65795" y="5605687"/>
            <a:ext cx="3189022" cy="537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FLAT DRAWING OF EACH STYLE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" name="Google Shape;173;p11">
            <a:extLst>
              <a:ext uri="{FF2B5EF4-FFF2-40B4-BE49-F238E27FC236}">
                <a16:creationId xmlns:a16="http://schemas.microsoft.com/office/drawing/2014/main" id="{FF8731EA-8665-51D9-C11D-D97A8666DF35}"/>
              </a:ext>
            </a:extLst>
          </p:cNvPr>
          <p:cNvSpPr txBox="1"/>
          <p:nvPr/>
        </p:nvSpPr>
        <p:spPr>
          <a:xfrm>
            <a:off x="68008" y="6097938"/>
            <a:ext cx="3189996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LINE SHEET 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" name="Google Shape;174;p11">
            <a:extLst>
              <a:ext uri="{FF2B5EF4-FFF2-40B4-BE49-F238E27FC236}">
                <a16:creationId xmlns:a16="http://schemas.microsoft.com/office/drawing/2014/main" id="{CEE8B7F4-2195-AA86-CFCD-1CFF6AA61B43}"/>
              </a:ext>
            </a:extLst>
          </p:cNvPr>
          <p:cNvSpPr txBox="1"/>
          <p:nvPr/>
        </p:nvSpPr>
        <p:spPr>
          <a:xfrm>
            <a:off x="35107" y="6561089"/>
            <a:ext cx="3192920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PRINTS + COLORS RENDERED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7" name="Google Shape;175;p11">
            <a:extLst>
              <a:ext uri="{FF2B5EF4-FFF2-40B4-BE49-F238E27FC236}">
                <a16:creationId xmlns:a16="http://schemas.microsoft.com/office/drawing/2014/main" id="{FE1111A8-5414-CFFC-A21B-252145B563A4}"/>
              </a:ext>
            </a:extLst>
          </p:cNvPr>
          <p:cNvSpPr txBox="1"/>
          <p:nvPr/>
        </p:nvSpPr>
        <p:spPr>
          <a:xfrm>
            <a:off x="51432" y="7015889"/>
            <a:ext cx="3223134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FABRIC COLOR PALETTE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8" name="Google Shape;176;p11">
            <a:extLst>
              <a:ext uri="{FF2B5EF4-FFF2-40B4-BE49-F238E27FC236}">
                <a16:creationId xmlns:a16="http://schemas.microsoft.com/office/drawing/2014/main" id="{D8B30595-E5F2-A489-80DC-33240EB6C574}"/>
              </a:ext>
            </a:extLst>
          </p:cNvPr>
          <p:cNvSpPr txBox="1"/>
          <p:nvPr/>
        </p:nvSpPr>
        <p:spPr>
          <a:xfrm>
            <a:off x="43151" y="7470689"/>
            <a:ext cx="3239703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9" name="Google Shape;177;p11">
            <a:extLst>
              <a:ext uri="{FF2B5EF4-FFF2-40B4-BE49-F238E27FC236}">
                <a16:creationId xmlns:a16="http://schemas.microsoft.com/office/drawing/2014/main" id="{9136BD44-4FDD-C760-4233-6E435E51D472}"/>
              </a:ext>
            </a:extLst>
          </p:cNvPr>
          <p:cNvSpPr txBox="1"/>
          <p:nvPr/>
        </p:nvSpPr>
        <p:spPr>
          <a:xfrm>
            <a:off x="66591" y="4199887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INTAKE SESSION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" name="Google Shape;179;p11">
            <a:extLst>
              <a:ext uri="{FF2B5EF4-FFF2-40B4-BE49-F238E27FC236}">
                <a16:creationId xmlns:a16="http://schemas.microsoft.com/office/drawing/2014/main" id="{69262B23-A188-AE46-6E60-6EC5901093F5}"/>
              </a:ext>
            </a:extLst>
          </p:cNvPr>
          <p:cNvSpPr txBox="1"/>
          <p:nvPr/>
        </p:nvSpPr>
        <p:spPr>
          <a:xfrm>
            <a:off x="3291162" y="4610607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&amp; PLANNING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1" name="Google Shape;180;p11">
            <a:extLst>
              <a:ext uri="{FF2B5EF4-FFF2-40B4-BE49-F238E27FC236}">
                <a16:creationId xmlns:a16="http://schemas.microsoft.com/office/drawing/2014/main" id="{5E32565D-55C2-5EE8-E410-53AC9A4C7A48}"/>
              </a:ext>
            </a:extLst>
          </p:cNvPr>
          <p:cNvSpPr txBox="1"/>
          <p:nvPr/>
        </p:nvSpPr>
        <p:spPr>
          <a:xfrm>
            <a:off x="3289749" y="5065432"/>
            <a:ext cx="3189996" cy="260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ARTWORK / COLOR APPROVAL</a:t>
            </a:r>
            <a:endParaRPr sz="16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2" name="Google Shape;181;p11">
            <a:extLst>
              <a:ext uri="{FF2B5EF4-FFF2-40B4-BE49-F238E27FC236}">
                <a16:creationId xmlns:a16="http://schemas.microsoft.com/office/drawing/2014/main" id="{6487EF2A-1918-CAEC-6E27-00A024D591A7}"/>
              </a:ext>
            </a:extLst>
          </p:cNvPr>
          <p:cNvSpPr txBox="1"/>
          <p:nvPr/>
        </p:nvSpPr>
        <p:spPr>
          <a:xfrm>
            <a:off x="3290392" y="5566007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3" name="Google Shape;182;p11">
            <a:extLst>
              <a:ext uri="{FF2B5EF4-FFF2-40B4-BE49-F238E27FC236}">
                <a16:creationId xmlns:a16="http://schemas.microsoft.com/office/drawing/2014/main" id="{724F6AFB-DA1A-DA63-3EBC-416872D92929}"/>
              </a:ext>
            </a:extLst>
          </p:cNvPr>
          <p:cNvSpPr txBox="1"/>
          <p:nvPr/>
        </p:nvSpPr>
        <p:spPr>
          <a:xfrm>
            <a:off x="3292605" y="6066608"/>
            <a:ext cx="3189996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PO GUIDANCE &amp; ORDERING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" name="Google Shape;183;p11">
            <a:extLst>
              <a:ext uri="{FF2B5EF4-FFF2-40B4-BE49-F238E27FC236}">
                <a16:creationId xmlns:a16="http://schemas.microsoft.com/office/drawing/2014/main" id="{58AFC50A-83C5-9BF2-4C95-2B21BE749989}"/>
              </a:ext>
            </a:extLst>
          </p:cNvPr>
          <p:cNvSpPr txBox="1"/>
          <p:nvPr/>
        </p:nvSpPr>
        <p:spPr>
          <a:xfrm>
            <a:off x="3259704" y="6521408"/>
            <a:ext cx="3192920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COORDINATE SEND-OUTS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" name="Google Shape;184;p11">
            <a:extLst>
              <a:ext uri="{FF2B5EF4-FFF2-40B4-BE49-F238E27FC236}">
                <a16:creationId xmlns:a16="http://schemas.microsoft.com/office/drawing/2014/main" id="{70EDA98A-003A-2D78-11FC-EC15DF711676}"/>
              </a:ext>
            </a:extLst>
          </p:cNvPr>
          <p:cNvSpPr txBox="1"/>
          <p:nvPr/>
        </p:nvSpPr>
        <p:spPr>
          <a:xfrm>
            <a:off x="3276029" y="6976208"/>
            <a:ext cx="3223134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PROJECT MANAGEMENT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6" name="Google Shape;185;p11">
            <a:extLst>
              <a:ext uri="{FF2B5EF4-FFF2-40B4-BE49-F238E27FC236}">
                <a16:creationId xmlns:a16="http://schemas.microsoft.com/office/drawing/2014/main" id="{C7495367-D8D8-3FFC-D599-F0E11BD86913}"/>
              </a:ext>
            </a:extLst>
          </p:cNvPr>
          <p:cNvSpPr txBox="1"/>
          <p:nvPr/>
        </p:nvSpPr>
        <p:spPr>
          <a:xfrm>
            <a:off x="3267748" y="7431007"/>
            <a:ext cx="3239703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en-US" sz="1700" dirty="0">
                <a:solidFill>
                  <a:schemeClr val="dk1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  SCREENPRINTING	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9" name="Google Shape;188;p11">
            <a:extLst>
              <a:ext uri="{FF2B5EF4-FFF2-40B4-BE49-F238E27FC236}">
                <a16:creationId xmlns:a16="http://schemas.microsoft.com/office/drawing/2014/main" id="{74F6A199-4539-C2FE-3404-FB9392851B40}"/>
              </a:ext>
            </a:extLst>
          </p:cNvPr>
          <p:cNvSpPr txBox="1"/>
          <p:nvPr/>
        </p:nvSpPr>
        <p:spPr>
          <a:xfrm>
            <a:off x="3291188" y="4160207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 INTAKE SESSION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" name="Google Shape;221;p11">
            <a:extLst>
              <a:ext uri="{FF2B5EF4-FFF2-40B4-BE49-F238E27FC236}">
                <a16:creationId xmlns:a16="http://schemas.microsoft.com/office/drawing/2014/main" id="{FBF19A3E-C13B-6E40-8600-72E84CF21225}"/>
              </a:ext>
            </a:extLst>
          </p:cNvPr>
          <p:cNvSpPr txBox="1"/>
          <p:nvPr/>
        </p:nvSpPr>
        <p:spPr>
          <a:xfrm>
            <a:off x="6562400" y="4610607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PLANNING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1" name="Google Shape;222;p11">
            <a:extLst>
              <a:ext uri="{FF2B5EF4-FFF2-40B4-BE49-F238E27FC236}">
                <a16:creationId xmlns:a16="http://schemas.microsoft.com/office/drawing/2014/main" id="{90738957-1086-BDD0-B0B5-A2B3A35A8F61}"/>
              </a:ext>
            </a:extLst>
          </p:cNvPr>
          <p:cNvSpPr txBox="1"/>
          <p:nvPr/>
        </p:nvSpPr>
        <p:spPr>
          <a:xfrm>
            <a:off x="6560987" y="5065432"/>
            <a:ext cx="3189997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&amp; TRIMS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2" name="Google Shape;223;p11">
            <a:extLst>
              <a:ext uri="{FF2B5EF4-FFF2-40B4-BE49-F238E27FC236}">
                <a16:creationId xmlns:a16="http://schemas.microsoft.com/office/drawing/2014/main" id="{9F72999F-4540-6D01-757C-86D08E379A41}"/>
              </a:ext>
            </a:extLst>
          </p:cNvPr>
          <p:cNvSpPr txBox="1"/>
          <p:nvPr/>
        </p:nvSpPr>
        <p:spPr>
          <a:xfrm>
            <a:off x="6561630" y="5566007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3" name="Google Shape;224;p11">
            <a:extLst>
              <a:ext uri="{FF2B5EF4-FFF2-40B4-BE49-F238E27FC236}">
                <a16:creationId xmlns:a16="http://schemas.microsoft.com/office/drawing/2014/main" id="{16969852-347F-F5FA-14E0-02D83220F3BB}"/>
              </a:ext>
            </a:extLst>
          </p:cNvPr>
          <p:cNvSpPr txBox="1"/>
          <p:nvPr/>
        </p:nvSpPr>
        <p:spPr>
          <a:xfrm>
            <a:off x="6563843" y="6066609"/>
            <a:ext cx="3189997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INTO POs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4" name="Google Shape;225;p11">
            <a:extLst>
              <a:ext uri="{FF2B5EF4-FFF2-40B4-BE49-F238E27FC236}">
                <a16:creationId xmlns:a16="http://schemas.microsoft.com/office/drawing/2014/main" id="{661135B0-BE9C-AC8F-581E-8D20901FED17}"/>
              </a:ext>
            </a:extLst>
          </p:cNvPr>
          <p:cNvSpPr txBox="1"/>
          <p:nvPr/>
        </p:nvSpPr>
        <p:spPr>
          <a:xfrm>
            <a:off x="6530942" y="6521408"/>
            <a:ext cx="3192921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5" name="Google Shape;226;p11">
            <a:extLst>
              <a:ext uri="{FF2B5EF4-FFF2-40B4-BE49-F238E27FC236}">
                <a16:creationId xmlns:a16="http://schemas.microsoft.com/office/drawing/2014/main" id="{4FA14EFF-4318-FE6D-28B5-BA05CDD3E5C7}"/>
              </a:ext>
            </a:extLst>
          </p:cNvPr>
          <p:cNvSpPr txBox="1"/>
          <p:nvPr/>
        </p:nvSpPr>
        <p:spPr>
          <a:xfrm>
            <a:off x="6547267" y="6976208"/>
            <a:ext cx="3223135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" name="Google Shape;227;p11">
            <a:extLst>
              <a:ext uri="{FF2B5EF4-FFF2-40B4-BE49-F238E27FC236}">
                <a16:creationId xmlns:a16="http://schemas.microsoft.com/office/drawing/2014/main" id="{F780EB71-09A5-8DB6-04DE-647940BBFF60}"/>
              </a:ext>
            </a:extLst>
          </p:cNvPr>
          <p:cNvSpPr txBox="1"/>
          <p:nvPr/>
        </p:nvSpPr>
        <p:spPr>
          <a:xfrm>
            <a:off x="6562426" y="4160207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INTAKE SESSION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" name="Google Shape;212;p11">
            <a:extLst>
              <a:ext uri="{FF2B5EF4-FFF2-40B4-BE49-F238E27FC236}">
                <a16:creationId xmlns:a16="http://schemas.microsoft.com/office/drawing/2014/main" id="{D01B80C0-2A50-300B-EB46-654FB2409A91}"/>
              </a:ext>
            </a:extLst>
          </p:cNvPr>
          <p:cNvSpPr txBox="1"/>
          <p:nvPr/>
        </p:nvSpPr>
        <p:spPr>
          <a:xfrm>
            <a:off x="9791405" y="4512460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 SHEETS 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8" name="Google Shape;213;p11">
            <a:extLst>
              <a:ext uri="{FF2B5EF4-FFF2-40B4-BE49-F238E27FC236}">
                <a16:creationId xmlns:a16="http://schemas.microsoft.com/office/drawing/2014/main" id="{AB3B4610-CD3F-1B05-0F9A-05C6662AD909}"/>
              </a:ext>
            </a:extLst>
          </p:cNvPr>
          <p:cNvSpPr txBox="1"/>
          <p:nvPr/>
        </p:nvSpPr>
        <p:spPr>
          <a:xfrm>
            <a:off x="9789992" y="4967285"/>
            <a:ext cx="3189996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9" name="Google Shape;214;p11">
            <a:extLst>
              <a:ext uri="{FF2B5EF4-FFF2-40B4-BE49-F238E27FC236}">
                <a16:creationId xmlns:a16="http://schemas.microsoft.com/office/drawing/2014/main" id="{7CF43CC6-B5FF-C1B8-E490-DC41ABAB78E1}"/>
              </a:ext>
            </a:extLst>
          </p:cNvPr>
          <p:cNvSpPr txBox="1"/>
          <p:nvPr/>
        </p:nvSpPr>
        <p:spPr>
          <a:xfrm>
            <a:off x="9790635" y="5467860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SAMPLES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" name="Google Shape;215;p11">
            <a:extLst>
              <a:ext uri="{FF2B5EF4-FFF2-40B4-BE49-F238E27FC236}">
                <a16:creationId xmlns:a16="http://schemas.microsoft.com/office/drawing/2014/main" id="{12C88639-93BC-CC82-0322-DE78B71566D5}"/>
              </a:ext>
            </a:extLst>
          </p:cNvPr>
          <p:cNvSpPr txBox="1"/>
          <p:nvPr/>
        </p:nvSpPr>
        <p:spPr>
          <a:xfrm>
            <a:off x="9792848" y="5968461"/>
            <a:ext cx="3189996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" name="Google Shape;216;p11">
            <a:extLst>
              <a:ext uri="{FF2B5EF4-FFF2-40B4-BE49-F238E27FC236}">
                <a16:creationId xmlns:a16="http://schemas.microsoft.com/office/drawing/2014/main" id="{C62505AB-C04F-3912-EB9A-0704647C73B3}"/>
              </a:ext>
            </a:extLst>
          </p:cNvPr>
          <p:cNvSpPr txBox="1"/>
          <p:nvPr/>
        </p:nvSpPr>
        <p:spPr>
          <a:xfrm>
            <a:off x="9759947" y="6423261"/>
            <a:ext cx="3192920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 ADJUSTMENT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" name="Google Shape;217;p11">
            <a:extLst>
              <a:ext uri="{FF2B5EF4-FFF2-40B4-BE49-F238E27FC236}">
                <a16:creationId xmlns:a16="http://schemas.microsoft.com/office/drawing/2014/main" id="{F4173CC0-0AEF-38FC-3C33-9E598FED8E27}"/>
              </a:ext>
            </a:extLst>
          </p:cNvPr>
          <p:cNvSpPr txBox="1"/>
          <p:nvPr/>
        </p:nvSpPr>
        <p:spPr>
          <a:xfrm>
            <a:off x="9776272" y="6878061"/>
            <a:ext cx="3223134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" name="Google Shape;218;p11">
            <a:extLst>
              <a:ext uri="{FF2B5EF4-FFF2-40B4-BE49-F238E27FC236}">
                <a16:creationId xmlns:a16="http://schemas.microsoft.com/office/drawing/2014/main" id="{D3C14281-113B-D4FA-4936-5365BB76A767}"/>
              </a:ext>
            </a:extLst>
          </p:cNvPr>
          <p:cNvSpPr txBox="1"/>
          <p:nvPr/>
        </p:nvSpPr>
        <p:spPr>
          <a:xfrm>
            <a:off x="9767991" y="7332860"/>
            <a:ext cx="3239703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PATTERN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" name="Google Shape;219;p11">
            <a:extLst>
              <a:ext uri="{FF2B5EF4-FFF2-40B4-BE49-F238E27FC236}">
                <a16:creationId xmlns:a16="http://schemas.microsoft.com/office/drawing/2014/main" id="{1B94E6F5-2772-3CF0-D641-7CDB8C01EDFF}"/>
              </a:ext>
            </a:extLst>
          </p:cNvPr>
          <p:cNvSpPr txBox="1"/>
          <p:nvPr/>
        </p:nvSpPr>
        <p:spPr>
          <a:xfrm>
            <a:off x="9791431" y="4062060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5" name="Google Shape;185;p11">
            <a:extLst>
              <a:ext uri="{FF2B5EF4-FFF2-40B4-BE49-F238E27FC236}">
                <a16:creationId xmlns:a16="http://schemas.microsoft.com/office/drawing/2014/main" id="{326AD504-4157-A07C-3A46-1245CBFA4A4F}"/>
              </a:ext>
            </a:extLst>
          </p:cNvPr>
          <p:cNvSpPr txBox="1"/>
          <p:nvPr/>
        </p:nvSpPr>
        <p:spPr>
          <a:xfrm>
            <a:off x="3716093" y="7947634"/>
            <a:ext cx="2255252" cy="275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en-US" sz="1700" dirty="0">
                <a:solidFill>
                  <a:schemeClr val="dk1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EMBROIDERY	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6" name="Google Shape;185;p11">
            <a:extLst>
              <a:ext uri="{FF2B5EF4-FFF2-40B4-BE49-F238E27FC236}">
                <a16:creationId xmlns:a16="http://schemas.microsoft.com/office/drawing/2014/main" id="{5854DF97-AEEC-68F2-13F4-650E8901574E}"/>
              </a:ext>
            </a:extLst>
          </p:cNvPr>
          <p:cNvSpPr txBox="1"/>
          <p:nvPr/>
        </p:nvSpPr>
        <p:spPr>
          <a:xfrm>
            <a:off x="3228308" y="8407596"/>
            <a:ext cx="3239703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en-US" sz="1700" dirty="0">
                <a:solidFill>
                  <a:schemeClr val="dk1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  CUSTOM PRINTS	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2"/>
          <p:cNvSpPr txBox="1"/>
          <p:nvPr/>
        </p:nvSpPr>
        <p:spPr>
          <a:xfrm>
            <a:off x="4275875" y="1238150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000000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DESIGN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33" name="Google Shape;233;p12"/>
          <p:cNvSpPr txBox="1"/>
          <p:nvPr/>
        </p:nvSpPr>
        <p:spPr>
          <a:xfrm>
            <a:off x="4275944" y="1853750"/>
            <a:ext cx="440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5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1330</a:t>
            </a:r>
            <a:r>
              <a:rPr lang="en-US" sz="25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</a:t>
            </a:r>
            <a:r>
              <a:rPr lang="en-US" sz="25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tyle</a:t>
            </a:r>
            <a:endParaRPr sz="25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34" name="Google Shape;234;p12"/>
          <p:cNvSpPr/>
          <p:nvPr/>
        </p:nvSpPr>
        <p:spPr>
          <a:xfrm>
            <a:off x="4275763" y="-3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36" name="Google Shape;236;p12"/>
          <p:cNvSpPr txBox="1"/>
          <p:nvPr/>
        </p:nvSpPr>
        <p:spPr>
          <a:xfrm>
            <a:off x="0" y="1238150"/>
            <a:ext cx="4275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37" name="Google Shape;237;p12"/>
          <p:cNvSpPr txBox="1"/>
          <p:nvPr/>
        </p:nvSpPr>
        <p:spPr>
          <a:xfrm>
            <a:off x="67" y="1853750"/>
            <a:ext cx="4275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5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44" name="Google Shape;244;p12"/>
          <p:cNvSpPr txBox="1"/>
          <p:nvPr/>
        </p:nvSpPr>
        <p:spPr>
          <a:xfrm>
            <a:off x="63" y="3463963"/>
            <a:ext cx="4275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45" name="Google Shape;245;p12"/>
          <p:cNvSpPr txBox="1"/>
          <p:nvPr/>
        </p:nvSpPr>
        <p:spPr>
          <a:xfrm>
            <a:off x="80" y="4295563"/>
            <a:ext cx="4275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46" name="Google Shape;246;p12"/>
          <p:cNvSpPr txBox="1"/>
          <p:nvPr/>
        </p:nvSpPr>
        <p:spPr>
          <a:xfrm>
            <a:off x="103875" y="4961638"/>
            <a:ext cx="40680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47" name="Google Shape;247;p12"/>
          <p:cNvSpPr txBox="1"/>
          <p:nvPr/>
        </p:nvSpPr>
        <p:spPr>
          <a:xfrm>
            <a:off x="80" y="5775950"/>
            <a:ext cx="42756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48" name="Google Shape;248;p12"/>
          <p:cNvSpPr txBox="1"/>
          <p:nvPr/>
        </p:nvSpPr>
        <p:spPr>
          <a:xfrm>
            <a:off x="103875" y="6590300"/>
            <a:ext cx="40680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ORDERING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49" name="Google Shape;249;p12"/>
          <p:cNvSpPr txBox="1"/>
          <p:nvPr/>
        </p:nvSpPr>
        <p:spPr>
          <a:xfrm>
            <a:off x="80" y="7552888"/>
            <a:ext cx="4275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51" name="Google Shape;251;p12"/>
          <p:cNvSpPr txBox="1"/>
          <p:nvPr/>
        </p:nvSpPr>
        <p:spPr>
          <a:xfrm>
            <a:off x="80" y="8367238"/>
            <a:ext cx="4275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0" name="Google Shape;260;p12"/>
          <p:cNvSpPr/>
          <p:nvPr/>
        </p:nvSpPr>
        <p:spPr>
          <a:xfrm>
            <a:off x="8680038" y="-3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61" name="Google Shape;261;p12"/>
          <p:cNvSpPr txBox="1"/>
          <p:nvPr/>
        </p:nvSpPr>
        <p:spPr>
          <a:xfrm>
            <a:off x="8679875" y="1238150"/>
            <a:ext cx="432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DEVELOPMENT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62" name="Google Shape;262;p12"/>
          <p:cNvSpPr txBox="1"/>
          <p:nvPr/>
        </p:nvSpPr>
        <p:spPr>
          <a:xfrm>
            <a:off x="8679850" y="1853750"/>
            <a:ext cx="432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$2</a:t>
            </a:r>
            <a:r>
              <a:rPr lang="en-US" sz="25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79</a:t>
            </a:r>
            <a:r>
              <a:rPr lang="en-US" sz="25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0 per style</a:t>
            </a:r>
            <a:endParaRPr sz="25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3" name="Google Shape;263;p12"/>
          <p:cNvSpPr txBox="1"/>
          <p:nvPr/>
        </p:nvSpPr>
        <p:spPr>
          <a:xfrm>
            <a:off x="4276025" y="3463963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 INTAKE SESSION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4" name="Google Shape;264;p12"/>
          <p:cNvSpPr txBox="1"/>
          <p:nvPr/>
        </p:nvSpPr>
        <p:spPr>
          <a:xfrm>
            <a:off x="4275868" y="4349413"/>
            <a:ext cx="4404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l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5" name="Google Shape;265;p12"/>
          <p:cNvSpPr txBox="1"/>
          <p:nvPr/>
        </p:nvSpPr>
        <p:spPr>
          <a:xfrm>
            <a:off x="4276050" y="5845463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FABRIC COLOR PALETTE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6" name="Google Shape;266;p12"/>
          <p:cNvSpPr txBox="1"/>
          <p:nvPr/>
        </p:nvSpPr>
        <p:spPr>
          <a:xfrm>
            <a:off x="4187256" y="4304188"/>
            <a:ext cx="4404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MOOD BOARD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7" name="Google Shape;267;p12"/>
          <p:cNvSpPr txBox="1"/>
          <p:nvPr/>
        </p:nvSpPr>
        <p:spPr>
          <a:xfrm>
            <a:off x="4312313" y="4842900"/>
            <a:ext cx="42273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FLAT DRAWINGS</a:t>
            </a: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8" name="Google Shape;268;p12"/>
          <p:cNvSpPr txBox="1"/>
          <p:nvPr/>
        </p:nvSpPr>
        <p:spPr>
          <a:xfrm>
            <a:off x="4276043" y="7552888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LINE SHEET OF ALL STYLES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9" name="Google Shape;269;p12"/>
          <p:cNvSpPr txBox="1"/>
          <p:nvPr/>
        </p:nvSpPr>
        <p:spPr>
          <a:xfrm>
            <a:off x="4316631" y="6593288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</a:t>
            </a: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RINTS / COLORS RENDERED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0" name="Google Shape;270;p12"/>
          <p:cNvSpPr txBox="1"/>
          <p:nvPr/>
        </p:nvSpPr>
        <p:spPr>
          <a:xfrm>
            <a:off x="8679850" y="3352988"/>
            <a:ext cx="43248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 SESSION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1" name="Google Shape;271;p12"/>
          <p:cNvSpPr txBox="1"/>
          <p:nvPr/>
        </p:nvSpPr>
        <p:spPr>
          <a:xfrm>
            <a:off x="8680042" y="4150188"/>
            <a:ext cx="4324800" cy="15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SESSION</a:t>
            </a:r>
            <a:b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</a:b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WITH PATTERNMAKER</a:t>
            </a:r>
            <a:endParaRPr sz="2000" b="0" i="0" u="none" strike="noStrike" cap="none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2" name="Google Shape;272;p12"/>
          <p:cNvSpPr txBox="1"/>
          <p:nvPr/>
        </p:nvSpPr>
        <p:spPr>
          <a:xfrm>
            <a:off x="8680042" y="4964650"/>
            <a:ext cx="43248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SPECIFICATION SHEETS COMPLETED</a:t>
            </a:r>
            <a:endParaRPr sz="2000" b="0" i="0" u="none" strike="noStrike" cap="none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3" name="Google Shape;273;p12"/>
          <p:cNvSpPr txBox="1"/>
          <p:nvPr/>
        </p:nvSpPr>
        <p:spPr>
          <a:xfrm>
            <a:off x="8680042" y="5787625"/>
            <a:ext cx="43248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FIRST SAMPLES</a:t>
            </a:r>
            <a:endParaRPr sz="2000" b="0" i="0" u="none" strike="noStrike" cap="none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 dirty="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4" name="Google Shape;274;p12"/>
          <p:cNvSpPr txBox="1"/>
          <p:nvPr/>
        </p:nvSpPr>
        <p:spPr>
          <a:xfrm>
            <a:off x="8679850" y="6593325"/>
            <a:ext cx="43248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WITH PATTERN MAKER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5" name="Google Shape;275;p12"/>
          <p:cNvSpPr txBox="1"/>
          <p:nvPr/>
        </p:nvSpPr>
        <p:spPr>
          <a:xfrm>
            <a:off x="8822300" y="7425050"/>
            <a:ext cx="40680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ROUND OF FIT ADJUSTMENTS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6" name="Google Shape;276;p12"/>
          <p:cNvSpPr txBox="1"/>
          <p:nvPr/>
        </p:nvSpPr>
        <p:spPr>
          <a:xfrm>
            <a:off x="8680092" y="8367225"/>
            <a:ext cx="432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7" name="Google Shape;277;p12"/>
          <p:cNvSpPr txBox="1"/>
          <p:nvPr/>
        </p:nvSpPr>
        <p:spPr>
          <a:xfrm>
            <a:off x="8679850" y="8908350"/>
            <a:ext cx="4324800" cy="8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PRODUCTION READY PATTERNS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8" name="Google Shape;278;p12"/>
          <p:cNvSpPr txBox="1"/>
          <p:nvPr/>
        </p:nvSpPr>
        <p:spPr>
          <a:xfrm>
            <a:off x="-47600" y="2332475"/>
            <a:ext cx="43248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9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can be shared up to 5 styles, subject to complexity</a:t>
            </a:r>
            <a:endParaRPr sz="9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9" name="Google Shape;279;p12"/>
          <p:cNvSpPr txBox="1"/>
          <p:nvPr/>
        </p:nvSpPr>
        <p:spPr>
          <a:xfrm>
            <a:off x="8680050" y="2296925"/>
            <a:ext cx="43248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9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subject to complexity</a:t>
            </a:r>
            <a:endParaRPr sz="9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13"/>
          <p:cNvSpPr txBox="1"/>
          <p:nvPr/>
        </p:nvSpPr>
        <p:spPr>
          <a:xfrm>
            <a:off x="101" y="1804617"/>
            <a:ext cx="645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5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85" name="Google Shape;285;p13"/>
          <p:cNvSpPr/>
          <p:nvPr/>
        </p:nvSpPr>
        <p:spPr>
          <a:xfrm>
            <a:off x="6454666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373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87" name="Google Shape;287;p13"/>
          <p:cNvSpPr txBox="1"/>
          <p:nvPr/>
        </p:nvSpPr>
        <p:spPr>
          <a:xfrm>
            <a:off x="6454675" y="1189013"/>
            <a:ext cx="6589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>
                <a:solidFill>
                  <a:schemeClr val="dk1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WASH/DYE</a:t>
            </a:r>
            <a:endParaRPr sz="4000" b="0" i="0" u="none" strike="noStrike" cap="none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88" name="Google Shape;288;p13"/>
          <p:cNvSpPr txBox="1"/>
          <p:nvPr/>
        </p:nvSpPr>
        <p:spPr>
          <a:xfrm>
            <a:off x="6454778" y="1804613"/>
            <a:ext cx="6589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25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$1330 per style</a:t>
            </a:r>
            <a:endParaRPr sz="25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96" name="Google Shape;296;p13"/>
          <p:cNvSpPr txBox="1"/>
          <p:nvPr/>
        </p:nvSpPr>
        <p:spPr>
          <a:xfrm>
            <a:off x="6454675" y="360202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INTAKE SESSION 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97" name="Google Shape;297;p13"/>
          <p:cNvSpPr txBox="1"/>
          <p:nvPr/>
        </p:nvSpPr>
        <p:spPr>
          <a:xfrm>
            <a:off x="6454675" y="443362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 SEWN PANELS TO TEST WASH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98" name="Google Shape;298;p13"/>
          <p:cNvSpPr txBox="1"/>
          <p:nvPr/>
        </p:nvSpPr>
        <p:spPr>
          <a:xfrm>
            <a:off x="6454675" y="5230700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SHRINKAGE ASSESSMENT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99" name="Google Shape;299;p13"/>
          <p:cNvSpPr txBox="1"/>
          <p:nvPr/>
        </p:nvSpPr>
        <p:spPr>
          <a:xfrm>
            <a:off x="6454675" y="6062288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REVISIONS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0" name="Google Shape;300;p13"/>
          <p:cNvSpPr txBox="1"/>
          <p:nvPr/>
        </p:nvSpPr>
        <p:spPr>
          <a:xfrm>
            <a:off x="6454675" y="6893900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1ST FIT SAMPLE FROM DYE WASH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1" name="Google Shape;301;p13"/>
          <p:cNvSpPr txBox="1"/>
          <p:nvPr/>
        </p:nvSpPr>
        <p:spPr>
          <a:xfrm>
            <a:off x="6454675" y="7690963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FITTINGS +  ADJUSTMENTS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2" name="Google Shape;302;p13"/>
          <p:cNvSpPr txBox="1"/>
          <p:nvPr/>
        </p:nvSpPr>
        <p:spPr>
          <a:xfrm>
            <a:off x="6454675" y="8505288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3" name="Google Shape;303;p13"/>
          <p:cNvSpPr txBox="1"/>
          <p:nvPr/>
        </p:nvSpPr>
        <p:spPr>
          <a:xfrm>
            <a:off x="6454675" y="925317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4" name="Google Shape;304;p13"/>
          <p:cNvSpPr txBox="1"/>
          <p:nvPr/>
        </p:nvSpPr>
        <p:spPr>
          <a:xfrm>
            <a:off x="6457400" y="2256275"/>
            <a:ext cx="6550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1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subject to complexity</a:t>
            </a:r>
            <a:endParaRPr sz="11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5" name="Google Shape;305;p13"/>
          <p:cNvSpPr txBox="1"/>
          <p:nvPr/>
        </p:nvSpPr>
        <p:spPr>
          <a:xfrm>
            <a:off x="-47600" y="2256275"/>
            <a:ext cx="6550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1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can be shared up to 5 styles, subject to complexity</a:t>
            </a:r>
            <a:endParaRPr sz="11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6" name="Google Shape;306;p13"/>
          <p:cNvSpPr txBox="1"/>
          <p:nvPr/>
        </p:nvSpPr>
        <p:spPr>
          <a:xfrm>
            <a:off x="-2350" y="3610663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7" name="Google Shape;307;p13"/>
          <p:cNvSpPr txBox="1"/>
          <p:nvPr/>
        </p:nvSpPr>
        <p:spPr>
          <a:xfrm>
            <a:off x="-2350" y="4442264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8" name="Google Shape;308;p13"/>
          <p:cNvSpPr txBox="1"/>
          <p:nvPr/>
        </p:nvSpPr>
        <p:spPr>
          <a:xfrm>
            <a:off x="-2350" y="5239341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9" name="Google Shape;309;p13"/>
          <p:cNvSpPr txBox="1"/>
          <p:nvPr/>
        </p:nvSpPr>
        <p:spPr>
          <a:xfrm>
            <a:off x="-2350" y="6070931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0" name="Google Shape;310;p13"/>
          <p:cNvSpPr txBox="1"/>
          <p:nvPr/>
        </p:nvSpPr>
        <p:spPr>
          <a:xfrm>
            <a:off x="-2350" y="6902545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ORDERING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1" name="Google Shape;311;p13"/>
          <p:cNvSpPr txBox="1"/>
          <p:nvPr/>
        </p:nvSpPr>
        <p:spPr>
          <a:xfrm>
            <a:off x="-2350" y="7699610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2" name="Google Shape;312;p13"/>
          <p:cNvSpPr txBox="1"/>
          <p:nvPr/>
        </p:nvSpPr>
        <p:spPr>
          <a:xfrm>
            <a:off x="-2350" y="8513937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3" name="Google Shape;313;p13"/>
          <p:cNvSpPr txBox="1"/>
          <p:nvPr/>
        </p:nvSpPr>
        <p:spPr>
          <a:xfrm>
            <a:off x="-2350" y="1156425"/>
            <a:ext cx="645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 b="0" i="0" u="none" strike="noStrike" cap="none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314" name="Google Shape;314;p13"/>
          <p:cNvSpPr txBox="1"/>
          <p:nvPr/>
        </p:nvSpPr>
        <p:spPr>
          <a:xfrm>
            <a:off x="2558900" y="191787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5" name="Google Shape;315;p13"/>
          <p:cNvSpPr txBox="1"/>
          <p:nvPr/>
        </p:nvSpPr>
        <p:spPr>
          <a:xfrm>
            <a:off x="3359273" y="21156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6" name="Google Shape;316;p13"/>
          <p:cNvSpPr txBox="1"/>
          <p:nvPr/>
        </p:nvSpPr>
        <p:spPr>
          <a:xfrm>
            <a:off x="3511673" y="22680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14"/>
          <p:cNvSpPr txBox="1"/>
          <p:nvPr/>
        </p:nvSpPr>
        <p:spPr>
          <a:xfrm>
            <a:off x="101" y="1804617"/>
            <a:ext cx="645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5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2" name="Google Shape;322;p14"/>
          <p:cNvSpPr/>
          <p:nvPr/>
        </p:nvSpPr>
        <p:spPr>
          <a:xfrm>
            <a:off x="6454666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373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324" name="Google Shape;324;p14"/>
          <p:cNvSpPr txBox="1"/>
          <p:nvPr/>
        </p:nvSpPr>
        <p:spPr>
          <a:xfrm>
            <a:off x="6454675" y="1189013"/>
            <a:ext cx="6589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dirty="0">
                <a:solidFill>
                  <a:schemeClr val="dk1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FABRIC TREATMENT</a:t>
            </a:r>
            <a:endParaRPr sz="4000" b="0" i="0" u="none" strike="noStrike" cap="none" dirty="0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325" name="Google Shape;325;p14"/>
          <p:cNvSpPr txBox="1"/>
          <p:nvPr/>
        </p:nvSpPr>
        <p:spPr>
          <a:xfrm>
            <a:off x="6454778" y="1804613"/>
            <a:ext cx="6589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25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$1330 per style</a:t>
            </a:r>
            <a:endParaRPr sz="25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3" name="Google Shape;333;p14"/>
          <p:cNvSpPr txBox="1"/>
          <p:nvPr/>
        </p:nvSpPr>
        <p:spPr>
          <a:xfrm>
            <a:off x="6454675" y="360202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INTAKE SESSION 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4" name="Google Shape;334;p14"/>
          <p:cNvSpPr txBox="1"/>
          <p:nvPr/>
        </p:nvSpPr>
        <p:spPr>
          <a:xfrm>
            <a:off x="6454675" y="443362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5" name="Google Shape;335;p14"/>
          <p:cNvSpPr txBox="1"/>
          <p:nvPr/>
        </p:nvSpPr>
        <p:spPr>
          <a:xfrm>
            <a:off x="6454675" y="5268250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ARTWORK COORDINATED FOR APPROVALS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6" name="Google Shape;336;p14"/>
          <p:cNvSpPr txBox="1"/>
          <p:nvPr/>
        </p:nvSpPr>
        <p:spPr>
          <a:xfrm>
            <a:off x="6454675" y="6893900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ORDERING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7" name="Google Shape;337;p14"/>
          <p:cNvSpPr txBox="1"/>
          <p:nvPr/>
        </p:nvSpPr>
        <p:spPr>
          <a:xfrm>
            <a:off x="6454675" y="7690963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COORDINATE SENDOUTS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8" name="Google Shape;338;p14"/>
          <p:cNvSpPr txBox="1"/>
          <p:nvPr/>
        </p:nvSpPr>
        <p:spPr>
          <a:xfrm>
            <a:off x="6454675" y="8505288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MANAGEMENT OF PROJECT	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9" name="Google Shape;339;p14"/>
          <p:cNvSpPr txBox="1"/>
          <p:nvPr/>
        </p:nvSpPr>
        <p:spPr>
          <a:xfrm>
            <a:off x="6456900" y="9135525"/>
            <a:ext cx="65502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SCREEN PRINTING, EMBROIDERY, PLEATING, CUSTOM PRINTS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0" name="Google Shape;340;p14"/>
          <p:cNvSpPr txBox="1"/>
          <p:nvPr/>
        </p:nvSpPr>
        <p:spPr>
          <a:xfrm>
            <a:off x="6315175" y="2237425"/>
            <a:ext cx="6550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1" name="Google Shape;341;p14"/>
          <p:cNvSpPr txBox="1"/>
          <p:nvPr/>
        </p:nvSpPr>
        <p:spPr>
          <a:xfrm>
            <a:off x="-47600" y="2256275"/>
            <a:ext cx="6550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1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can be shared up to 5 styles, subject to complexity</a:t>
            </a:r>
            <a:endParaRPr sz="11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2" name="Google Shape;342;p14"/>
          <p:cNvSpPr txBox="1"/>
          <p:nvPr/>
        </p:nvSpPr>
        <p:spPr>
          <a:xfrm>
            <a:off x="-2350" y="3610663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3" name="Google Shape;343;p14"/>
          <p:cNvSpPr txBox="1"/>
          <p:nvPr/>
        </p:nvSpPr>
        <p:spPr>
          <a:xfrm>
            <a:off x="-2350" y="4442264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4" name="Google Shape;344;p14"/>
          <p:cNvSpPr txBox="1"/>
          <p:nvPr/>
        </p:nvSpPr>
        <p:spPr>
          <a:xfrm>
            <a:off x="-2350" y="5239341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5" name="Google Shape;345;p14"/>
          <p:cNvSpPr txBox="1"/>
          <p:nvPr/>
        </p:nvSpPr>
        <p:spPr>
          <a:xfrm>
            <a:off x="-2350" y="6070931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6" name="Google Shape;346;p14"/>
          <p:cNvSpPr txBox="1"/>
          <p:nvPr/>
        </p:nvSpPr>
        <p:spPr>
          <a:xfrm>
            <a:off x="-2350" y="6902545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ORDERING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7" name="Google Shape;347;p14"/>
          <p:cNvSpPr txBox="1"/>
          <p:nvPr/>
        </p:nvSpPr>
        <p:spPr>
          <a:xfrm>
            <a:off x="-2350" y="7699610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8" name="Google Shape;348;p14"/>
          <p:cNvSpPr txBox="1"/>
          <p:nvPr/>
        </p:nvSpPr>
        <p:spPr>
          <a:xfrm>
            <a:off x="-2350" y="8513937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9" name="Google Shape;349;p14"/>
          <p:cNvSpPr txBox="1"/>
          <p:nvPr/>
        </p:nvSpPr>
        <p:spPr>
          <a:xfrm>
            <a:off x="-2350" y="1156425"/>
            <a:ext cx="645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 b="0" i="0" u="none" strike="noStrike" cap="none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350" name="Google Shape;350;p14"/>
          <p:cNvSpPr txBox="1"/>
          <p:nvPr/>
        </p:nvSpPr>
        <p:spPr>
          <a:xfrm>
            <a:off x="2558900" y="191787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51" name="Google Shape;351;p14"/>
          <p:cNvSpPr txBox="1"/>
          <p:nvPr/>
        </p:nvSpPr>
        <p:spPr>
          <a:xfrm>
            <a:off x="3359273" y="21156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52" name="Google Shape;352;p14"/>
          <p:cNvSpPr txBox="1"/>
          <p:nvPr/>
        </p:nvSpPr>
        <p:spPr>
          <a:xfrm>
            <a:off x="3511673" y="22680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53" name="Google Shape;353;p14"/>
          <p:cNvSpPr txBox="1"/>
          <p:nvPr/>
        </p:nvSpPr>
        <p:spPr>
          <a:xfrm>
            <a:off x="7170775" y="5953925"/>
            <a:ext cx="4839000" cy="8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	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15"/>
          <p:cNvSpPr txBox="1"/>
          <p:nvPr/>
        </p:nvSpPr>
        <p:spPr>
          <a:xfrm>
            <a:off x="0" y="1963225"/>
            <a:ext cx="3216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59" name="Google Shape;359;p15"/>
          <p:cNvSpPr txBox="1"/>
          <p:nvPr/>
        </p:nvSpPr>
        <p:spPr>
          <a:xfrm>
            <a:off x="99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60" name="Google Shape;360;p15"/>
          <p:cNvSpPr/>
          <p:nvPr/>
        </p:nvSpPr>
        <p:spPr>
          <a:xfrm>
            <a:off x="8951783" y="839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61" name="Google Shape;361;p15"/>
          <p:cNvSpPr/>
          <p:nvPr/>
        </p:nvSpPr>
        <p:spPr>
          <a:xfrm>
            <a:off x="4290766" y="839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96" name="Google Shape;396;p15"/>
          <p:cNvSpPr txBox="1"/>
          <p:nvPr/>
        </p:nvSpPr>
        <p:spPr>
          <a:xfrm>
            <a:off x="4896486" y="2250450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4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</a:t>
            </a: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97" name="Google Shape;397;p15"/>
          <p:cNvSpPr txBox="1"/>
          <p:nvPr/>
        </p:nvSpPr>
        <p:spPr>
          <a:xfrm>
            <a:off x="487038" y="2250450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4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</a:t>
            </a: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98" name="Google Shape;398;p15"/>
          <p:cNvSpPr txBox="1"/>
          <p:nvPr/>
        </p:nvSpPr>
        <p:spPr>
          <a:xfrm>
            <a:off x="9305900" y="2250450"/>
            <a:ext cx="3247800" cy="502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2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</a:t>
            </a:r>
            <a:endParaRPr sz="33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99" name="Google Shape;399;p15"/>
          <p:cNvSpPr txBox="1"/>
          <p:nvPr/>
        </p:nvSpPr>
        <p:spPr>
          <a:xfrm>
            <a:off x="4846675" y="29019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760</a:t>
            </a: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service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00" name="Google Shape;400;p15"/>
          <p:cNvSpPr txBox="1"/>
          <p:nvPr/>
        </p:nvSpPr>
        <p:spPr>
          <a:xfrm>
            <a:off x="487050" y="29019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01" name="Google Shape;401;p15"/>
          <p:cNvSpPr txBox="1"/>
          <p:nvPr/>
        </p:nvSpPr>
        <p:spPr>
          <a:xfrm>
            <a:off x="9321825" y="29019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*subject to complexity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19" name="Google Shape;419;p15"/>
          <p:cNvSpPr txBox="1"/>
          <p:nvPr/>
        </p:nvSpPr>
        <p:spPr>
          <a:xfrm>
            <a:off x="-11696" y="7962382"/>
            <a:ext cx="3223200" cy="2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1" name="Google Shape;412;p15">
            <a:extLst>
              <a:ext uri="{FF2B5EF4-FFF2-40B4-BE49-F238E27FC236}">
                <a16:creationId xmlns:a16="http://schemas.microsoft.com/office/drawing/2014/main" id="{44959484-1CC5-2257-E670-8FD4EDC53BDD}"/>
              </a:ext>
            </a:extLst>
          </p:cNvPr>
          <p:cNvSpPr txBox="1"/>
          <p:nvPr/>
        </p:nvSpPr>
        <p:spPr>
          <a:xfrm>
            <a:off x="515080" y="4693930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PLANNING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" name="Google Shape;413;p15">
            <a:extLst>
              <a:ext uri="{FF2B5EF4-FFF2-40B4-BE49-F238E27FC236}">
                <a16:creationId xmlns:a16="http://schemas.microsoft.com/office/drawing/2014/main" id="{5F2A10ED-83F1-C492-E61D-0D67932354E9}"/>
              </a:ext>
            </a:extLst>
          </p:cNvPr>
          <p:cNvSpPr txBox="1"/>
          <p:nvPr/>
        </p:nvSpPr>
        <p:spPr>
          <a:xfrm>
            <a:off x="480454" y="5166929"/>
            <a:ext cx="3189997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&amp; TRIMS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" name="Google Shape;414;p15">
            <a:extLst>
              <a:ext uri="{FF2B5EF4-FFF2-40B4-BE49-F238E27FC236}">
                <a16:creationId xmlns:a16="http://schemas.microsoft.com/office/drawing/2014/main" id="{19C0B850-DEC6-532D-6ED2-EC931C6E2B51}"/>
              </a:ext>
            </a:extLst>
          </p:cNvPr>
          <p:cNvSpPr txBox="1"/>
          <p:nvPr/>
        </p:nvSpPr>
        <p:spPr>
          <a:xfrm>
            <a:off x="481172" y="5639929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6" name="Google Shape;415;p15">
            <a:extLst>
              <a:ext uri="{FF2B5EF4-FFF2-40B4-BE49-F238E27FC236}">
                <a16:creationId xmlns:a16="http://schemas.microsoft.com/office/drawing/2014/main" id="{48E6E97E-1F10-1D23-654F-D2A1700465B7}"/>
              </a:ext>
            </a:extLst>
          </p:cNvPr>
          <p:cNvSpPr txBox="1"/>
          <p:nvPr/>
        </p:nvSpPr>
        <p:spPr>
          <a:xfrm>
            <a:off x="514586" y="6112944"/>
            <a:ext cx="3189997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INTO POs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7" name="Google Shape;416;p15">
            <a:extLst>
              <a:ext uri="{FF2B5EF4-FFF2-40B4-BE49-F238E27FC236}">
                <a16:creationId xmlns:a16="http://schemas.microsoft.com/office/drawing/2014/main" id="{34E1C4C4-305E-44F9-0892-E01B270BCD5A}"/>
              </a:ext>
            </a:extLst>
          </p:cNvPr>
          <p:cNvSpPr txBox="1"/>
          <p:nvPr/>
        </p:nvSpPr>
        <p:spPr>
          <a:xfrm>
            <a:off x="513124" y="6558742"/>
            <a:ext cx="3192921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8" name="Google Shape;417;p15">
            <a:extLst>
              <a:ext uri="{FF2B5EF4-FFF2-40B4-BE49-F238E27FC236}">
                <a16:creationId xmlns:a16="http://schemas.microsoft.com/office/drawing/2014/main" id="{243577DF-7DBA-9A61-3010-D87419103B16}"/>
              </a:ext>
            </a:extLst>
          </p:cNvPr>
          <p:cNvSpPr txBox="1"/>
          <p:nvPr/>
        </p:nvSpPr>
        <p:spPr>
          <a:xfrm>
            <a:off x="612047" y="7001842"/>
            <a:ext cx="3223134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9" name="Google Shape;418;p15">
            <a:extLst>
              <a:ext uri="{FF2B5EF4-FFF2-40B4-BE49-F238E27FC236}">
                <a16:creationId xmlns:a16="http://schemas.microsoft.com/office/drawing/2014/main" id="{8D780731-196B-E19C-F27A-467B23564EF2}"/>
              </a:ext>
            </a:extLst>
          </p:cNvPr>
          <p:cNvSpPr txBox="1"/>
          <p:nvPr/>
        </p:nvSpPr>
        <p:spPr>
          <a:xfrm>
            <a:off x="539969" y="4225616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INTAKE SESSION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" name="Google Shape;179;p11">
            <a:extLst>
              <a:ext uri="{FF2B5EF4-FFF2-40B4-BE49-F238E27FC236}">
                <a16:creationId xmlns:a16="http://schemas.microsoft.com/office/drawing/2014/main" id="{3D390129-DD6B-08BF-2F1A-CA447F6B3223}"/>
              </a:ext>
            </a:extLst>
          </p:cNvPr>
          <p:cNvSpPr txBox="1"/>
          <p:nvPr/>
        </p:nvSpPr>
        <p:spPr>
          <a:xfrm>
            <a:off x="5028859" y="4608320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&amp; PLANNING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1" name="Google Shape;180;p11">
            <a:extLst>
              <a:ext uri="{FF2B5EF4-FFF2-40B4-BE49-F238E27FC236}">
                <a16:creationId xmlns:a16="http://schemas.microsoft.com/office/drawing/2014/main" id="{1FB2957E-3717-5ED5-5CFC-CC0528B31F2C}"/>
              </a:ext>
            </a:extLst>
          </p:cNvPr>
          <p:cNvSpPr txBox="1"/>
          <p:nvPr/>
        </p:nvSpPr>
        <p:spPr>
          <a:xfrm>
            <a:off x="5027446" y="5063145"/>
            <a:ext cx="3189996" cy="260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ARTWORK / COLOR APPROVAL</a:t>
            </a:r>
            <a:endParaRPr sz="16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2" name="Google Shape;181;p11">
            <a:extLst>
              <a:ext uri="{FF2B5EF4-FFF2-40B4-BE49-F238E27FC236}">
                <a16:creationId xmlns:a16="http://schemas.microsoft.com/office/drawing/2014/main" id="{7E6C7935-805B-4F2C-3305-BE5D41DC8D7C}"/>
              </a:ext>
            </a:extLst>
          </p:cNvPr>
          <p:cNvSpPr txBox="1"/>
          <p:nvPr/>
        </p:nvSpPr>
        <p:spPr>
          <a:xfrm>
            <a:off x="5028089" y="5563720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3" name="Google Shape;182;p11">
            <a:extLst>
              <a:ext uri="{FF2B5EF4-FFF2-40B4-BE49-F238E27FC236}">
                <a16:creationId xmlns:a16="http://schemas.microsoft.com/office/drawing/2014/main" id="{966D2F31-0779-8288-1772-22381E0065D0}"/>
              </a:ext>
            </a:extLst>
          </p:cNvPr>
          <p:cNvSpPr txBox="1"/>
          <p:nvPr/>
        </p:nvSpPr>
        <p:spPr>
          <a:xfrm>
            <a:off x="5030302" y="6064321"/>
            <a:ext cx="3189996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PO GUIDANCE &amp; ORDERING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4" name="Google Shape;183;p11">
            <a:extLst>
              <a:ext uri="{FF2B5EF4-FFF2-40B4-BE49-F238E27FC236}">
                <a16:creationId xmlns:a16="http://schemas.microsoft.com/office/drawing/2014/main" id="{5C666BDB-911D-4E9D-AC1B-1DFA54A94BB8}"/>
              </a:ext>
            </a:extLst>
          </p:cNvPr>
          <p:cNvSpPr txBox="1"/>
          <p:nvPr/>
        </p:nvSpPr>
        <p:spPr>
          <a:xfrm>
            <a:off x="4997401" y="6519121"/>
            <a:ext cx="3192920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COORDINATE SEND-OUTS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5" name="Google Shape;184;p11">
            <a:extLst>
              <a:ext uri="{FF2B5EF4-FFF2-40B4-BE49-F238E27FC236}">
                <a16:creationId xmlns:a16="http://schemas.microsoft.com/office/drawing/2014/main" id="{0AC83268-00CB-A3E2-304D-E33D13A706BD}"/>
              </a:ext>
            </a:extLst>
          </p:cNvPr>
          <p:cNvSpPr txBox="1"/>
          <p:nvPr/>
        </p:nvSpPr>
        <p:spPr>
          <a:xfrm>
            <a:off x="5013726" y="6973921"/>
            <a:ext cx="3223134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PROJECT MANAGEMENT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" name="Google Shape;185;p11">
            <a:extLst>
              <a:ext uri="{FF2B5EF4-FFF2-40B4-BE49-F238E27FC236}">
                <a16:creationId xmlns:a16="http://schemas.microsoft.com/office/drawing/2014/main" id="{88592056-C466-78FA-8719-6A5481454364}"/>
              </a:ext>
            </a:extLst>
          </p:cNvPr>
          <p:cNvSpPr txBox="1"/>
          <p:nvPr/>
        </p:nvSpPr>
        <p:spPr>
          <a:xfrm>
            <a:off x="5005445" y="7428720"/>
            <a:ext cx="3239703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en-US" sz="1700" dirty="0">
                <a:solidFill>
                  <a:schemeClr val="dk1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  SCREENPRINTING	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8" name="Google Shape;188;p11">
            <a:extLst>
              <a:ext uri="{FF2B5EF4-FFF2-40B4-BE49-F238E27FC236}">
                <a16:creationId xmlns:a16="http://schemas.microsoft.com/office/drawing/2014/main" id="{8A65B368-52F8-23B0-6F95-90E4A376E586}"/>
              </a:ext>
            </a:extLst>
          </p:cNvPr>
          <p:cNvSpPr txBox="1"/>
          <p:nvPr/>
        </p:nvSpPr>
        <p:spPr>
          <a:xfrm>
            <a:off x="5028885" y="4157920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 INTAKE SESSION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9" name="Google Shape;403;p15">
            <a:extLst>
              <a:ext uri="{FF2B5EF4-FFF2-40B4-BE49-F238E27FC236}">
                <a16:creationId xmlns:a16="http://schemas.microsoft.com/office/drawing/2014/main" id="{84E4224E-5E39-72F7-EE87-E1F5425E8235}"/>
              </a:ext>
            </a:extLst>
          </p:cNvPr>
          <p:cNvSpPr txBox="1"/>
          <p:nvPr/>
        </p:nvSpPr>
        <p:spPr>
          <a:xfrm>
            <a:off x="9351210" y="4568878"/>
            <a:ext cx="3189021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 SHEETS 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" name="Google Shape;404;p15">
            <a:extLst>
              <a:ext uri="{FF2B5EF4-FFF2-40B4-BE49-F238E27FC236}">
                <a16:creationId xmlns:a16="http://schemas.microsoft.com/office/drawing/2014/main" id="{3CFAC307-798E-3030-D349-13A9D782FDD6}"/>
              </a:ext>
            </a:extLst>
          </p:cNvPr>
          <p:cNvSpPr txBox="1"/>
          <p:nvPr/>
        </p:nvSpPr>
        <p:spPr>
          <a:xfrm>
            <a:off x="9350710" y="5035965"/>
            <a:ext cx="3189995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" name="Google Shape;405;p15">
            <a:extLst>
              <a:ext uri="{FF2B5EF4-FFF2-40B4-BE49-F238E27FC236}">
                <a16:creationId xmlns:a16="http://schemas.microsoft.com/office/drawing/2014/main" id="{B98CB73B-A4E3-544A-2AB9-A77D6D3F7632}"/>
              </a:ext>
            </a:extLst>
          </p:cNvPr>
          <p:cNvSpPr txBox="1"/>
          <p:nvPr/>
        </p:nvSpPr>
        <p:spPr>
          <a:xfrm>
            <a:off x="9351191" y="5519802"/>
            <a:ext cx="3189021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SAMPLES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" name="Google Shape;406;p15">
            <a:extLst>
              <a:ext uri="{FF2B5EF4-FFF2-40B4-BE49-F238E27FC236}">
                <a16:creationId xmlns:a16="http://schemas.microsoft.com/office/drawing/2014/main" id="{0B3B06B2-ADCC-57F1-F68E-DA91DAC8FA64}"/>
              </a:ext>
            </a:extLst>
          </p:cNvPr>
          <p:cNvSpPr txBox="1"/>
          <p:nvPr/>
        </p:nvSpPr>
        <p:spPr>
          <a:xfrm>
            <a:off x="9350704" y="6003654"/>
            <a:ext cx="3189995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" name="Google Shape;407;p15">
            <a:extLst>
              <a:ext uri="{FF2B5EF4-FFF2-40B4-BE49-F238E27FC236}">
                <a16:creationId xmlns:a16="http://schemas.microsoft.com/office/drawing/2014/main" id="{8CFA66B5-7BED-8C8D-0E6C-122ACD9D5E90}"/>
              </a:ext>
            </a:extLst>
          </p:cNvPr>
          <p:cNvSpPr txBox="1"/>
          <p:nvPr/>
        </p:nvSpPr>
        <p:spPr>
          <a:xfrm>
            <a:off x="9349242" y="6487505"/>
            <a:ext cx="3192919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 ADJUSTMENT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" name="Google Shape;408;p15">
            <a:extLst>
              <a:ext uri="{FF2B5EF4-FFF2-40B4-BE49-F238E27FC236}">
                <a16:creationId xmlns:a16="http://schemas.microsoft.com/office/drawing/2014/main" id="{245A9CD4-60ED-567C-C703-1865C93B932C}"/>
              </a:ext>
            </a:extLst>
          </p:cNvPr>
          <p:cNvSpPr txBox="1"/>
          <p:nvPr/>
        </p:nvSpPr>
        <p:spPr>
          <a:xfrm>
            <a:off x="9334141" y="6927778"/>
            <a:ext cx="3223133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5" name="Google Shape;409;p15">
            <a:extLst>
              <a:ext uri="{FF2B5EF4-FFF2-40B4-BE49-F238E27FC236}">
                <a16:creationId xmlns:a16="http://schemas.microsoft.com/office/drawing/2014/main" id="{A2224E1F-682B-8B39-1C28-DB289685FB3C}"/>
              </a:ext>
            </a:extLst>
          </p:cNvPr>
          <p:cNvSpPr txBox="1"/>
          <p:nvPr/>
        </p:nvSpPr>
        <p:spPr>
          <a:xfrm>
            <a:off x="9481546" y="7377378"/>
            <a:ext cx="323970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PATTERN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6" name="Google Shape;410;p15">
            <a:extLst>
              <a:ext uri="{FF2B5EF4-FFF2-40B4-BE49-F238E27FC236}">
                <a16:creationId xmlns:a16="http://schemas.microsoft.com/office/drawing/2014/main" id="{D5C594BF-08E5-19A8-60D6-6F2C6D49F952}"/>
              </a:ext>
            </a:extLst>
          </p:cNvPr>
          <p:cNvSpPr txBox="1"/>
          <p:nvPr/>
        </p:nvSpPr>
        <p:spPr>
          <a:xfrm>
            <a:off x="9321825" y="4135278"/>
            <a:ext cx="3189021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" name="Google Shape;185;p11">
            <a:extLst>
              <a:ext uri="{FF2B5EF4-FFF2-40B4-BE49-F238E27FC236}">
                <a16:creationId xmlns:a16="http://schemas.microsoft.com/office/drawing/2014/main" id="{BF0041B8-24A6-34B2-7F3B-B2F56CBC70E0}"/>
              </a:ext>
            </a:extLst>
          </p:cNvPr>
          <p:cNvSpPr txBox="1"/>
          <p:nvPr/>
        </p:nvSpPr>
        <p:spPr>
          <a:xfrm>
            <a:off x="4997157" y="7962377"/>
            <a:ext cx="3239703" cy="275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lvl="0" algn="ctr">
              <a:buClr>
                <a:schemeClr val="dk1"/>
              </a:buClr>
              <a:buSzPts val="1700"/>
            </a:pPr>
            <a:r>
              <a:rPr lang="en-US" sz="1700" dirty="0">
                <a:solidFill>
                  <a:schemeClr val="dk1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r>
              <a:rPr lang="pt-BR" sz="1600" dirty="0">
                <a:latin typeface="Schibsted Grotesk Medium"/>
              </a:rPr>
              <a:t>EMBROIDERY</a:t>
            </a:r>
            <a:r>
              <a:rPr lang="en-US" sz="1700" dirty="0">
                <a:solidFill>
                  <a:schemeClr val="dk1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	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" name="Google Shape;185;p11">
            <a:extLst>
              <a:ext uri="{FF2B5EF4-FFF2-40B4-BE49-F238E27FC236}">
                <a16:creationId xmlns:a16="http://schemas.microsoft.com/office/drawing/2014/main" id="{CD87B5C8-9914-64BE-01B6-CEC7106022BB}"/>
              </a:ext>
            </a:extLst>
          </p:cNvPr>
          <p:cNvSpPr txBox="1"/>
          <p:nvPr/>
        </p:nvSpPr>
        <p:spPr>
          <a:xfrm>
            <a:off x="5008520" y="8428824"/>
            <a:ext cx="3239703" cy="275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algn="ctr">
              <a:buClr>
                <a:schemeClr val="dk1"/>
              </a:buClr>
              <a:buSzPts val="1700"/>
            </a:pPr>
            <a:r>
              <a:rPr lang="en-US" sz="1700" dirty="0">
                <a:solidFill>
                  <a:schemeClr val="dk1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        </a:t>
            </a:r>
            <a:r>
              <a:rPr lang="pt-BR" sz="1600" dirty="0">
                <a:latin typeface="Schibsted Grotesk Medium"/>
              </a:rPr>
              <a:t>CUSTOM PRINTS</a:t>
            </a:r>
            <a:r>
              <a:rPr lang="en-US" sz="1700" dirty="0">
                <a:solidFill>
                  <a:schemeClr val="dk1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	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17"/>
          <p:cNvSpPr txBox="1"/>
          <p:nvPr/>
        </p:nvSpPr>
        <p:spPr>
          <a:xfrm>
            <a:off x="0" y="1963225"/>
            <a:ext cx="3216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95" name="Google Shape;495;p17"/>
          <p:cNvSpPr txBox="1"/>
          <p:nvPr/>
        </p:nvSpPr>
        <p:spPr>
          <a:xfrm>
            <a:off x="99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96" name="Google Shape;496;p17"/>
          <p:cNvSpPr/>
          <p:nvPr/>
        </p:nvSpPr>
        <p:spPr>
          <a:xfrm>
            <a:off x="8836458" y="839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97" name="Google Shape;497;p17"/>
          <p:cNvSpPr/>
          <p:nvPr/>
        </p:nvSpPr>
        <p:spPr>
          <a:xfrm>
            <a:off x="4473441" y="839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grpSp>
        <p:nvGrpSpPr>
          <p:cNvPr id="498" name="Google Shape;498;p17"/>
          <p:cNvGrpSpPr/>
          <p:nvPr/>
        </p:nvGrpSpPr>
        <p:grpSpPr>
          <a:xfrm>
            <a:off x="-31547" y="4209568"/>
            <a:ext cx="3247747" cy="3546453"/>
            <a:chOff x="1123212" y="6566243"/>
            <a:chExt cx="999676" cy="1821777"/>
          </a:xfrm>
        </p:grpSpPr>
        <p:sp>
          <p:nvSpPr>
            <p:cNvPr id="499" name="Google Shape;499;p17"/>
            <p:cNvSpPr txBox="1"/>
            <p:nvPr/>
          </p:nvSpPr>
          <p:spPr>
            <a:xfrm>
              <a:off x="1132895" y="6797609"/>
              <a:ext cx="9816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500" name="Google Shape;500;p17"/>
            <p:cNvSpPr txBox="1"/>
            <p:nvPr/>
          </p:nvSpPr>
          <p:spPr>
            <a:xfrm>
              <a:off x="1132460" y="7031248"/>
              <a:ext cx="9819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501" name="Google Shape;501;p17"/>
            <p:cNvSpPr txBox="1"/>
            <p:nvPr/>
          </p:nvSpPr>
          <p:spPr>
            <a:xfrm>
              <a:off x="1132658" y="7288388"/>
              <a:ext cx="9816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502" name="Google Shape;502;p17"/>
            <p:cNvSpPr txBox="1"/>
            <p:nvPr/>
          </p:nvSpPr>
          <p:spPr>
            <a:xfrm>
              <a:off x="1132400" y="7533779"/>
              <a:ext cx="9819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503" name="Google Shape;503;p17"/>
            <p:cNvSpPr txBox="1"/>
            <p:nvPr/>
          </p:nvSpPr>
          <p:spPr>
            <a:xfrm>
              <a:off x="1123212" y="7779168"/>
              <a:ext cx="9828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504" name="Google Shape;504;p17"/>
            <p:cNvSpPr txBox="1"/>
            <p:nvPr/>
          </p:nvSpPr>
          <p:spPr>
            <a:xfrm>
              <a:off x="1128237" y="8012794"/>
              <a:ext cx="9921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505" name="Google Shape;505;p17"/>
            <p:cNvSpPr txBox="1"/>
            <p:nvPr/>
          </p:nvSpPr>
          <p:spPr>
            <a:xfrm>
              <a:off x="1125688" y="8246420"/>
              <a:ext cx="9972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  <p:sp>
          <p:nvSpPr>
            <p:cNvPr id="506" name="Google Shape;506;p17"/>
            <p:cNvSpPr txBox="1"/>
            <p:nvPr/>
          </p:nvSpPr>
          <p:spPr>
            <a:xfrm>
              <a:off x="1132903" y="6566243"/>
              <a:ext cx="981600" cy="14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395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endParaRPr>
            </a:p>
          </p:txBody>
        </p:sp>
      </p:grpSp>
      <p:sp>
        <p:nvSpPr>
          <p:cNvPr id="532" name="Google Shape;532;p17"/>
          <p:cNvSpPr txBox="1"/>
          <p:nvPr/>
        </p:nvSpPr>
        <p:spPr>
          <a:xfrm>
            <a:off x="499798" y="20556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4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</a:t>
            </a: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3" name="Google Shape;533;p17"/>
          <p:cNvSpPr txBox="1"/>
          <p:nvPr/>
        </p:nvSpPr>
        <p:spPr>
          <a:xfrm>
            <a:off x="4992863" y="201387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4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</a:t>
            </a: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4" name="Google Shape;534;p17"/>
          <p:cNvSpPr txBox="1"/>
          <p:nvPr/>
        </p:nvSpPr>
        <p:spPr>
          <a:xfrm>
            <a:off x="9383343" y="1950471"/>
            <a:ext cx="3247800" cy="502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2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</a:t>
            </a:r>
            <a:endParaRPr sz="33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5" name="Google Shape;535;p17"/>
          <p:cNvSpPr txBox="1"/>
          <p:nvPr/>
        </p:nvSpPr>
        <p:spPr>
          <a:xfrm>
            <a:off x="285700" y="2612550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760</a:t>
            </a: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service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6" name="Google Shape;536;p17"/>
          <p:cNvSpPr txBox="1"/>
          <p:nvPr/>
        </p:nvSpPr>
        <p:spPr>
          <a:xfrm>
            <a:off x="5013275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0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7" name="Google Shape;537;p17"/>
          <p:cNvSpPr txBox="1"/>
          <p:nvPr/>
        </p:nvSpPr>
        <p:spPr>
          <a:xfrm>
            <a:off x="9561325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*subject to complexity</a:t>
            </a: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55" name="Google Shape;555;p17"/>
          <p:cNvSpPr txBox="1"/>
          <p:nvPr/>
        </p:nvSpPr>
        <p:spPr>
          <a:xfrm>
            <a:off x="-11696" y="7962382"/>
            <a:ext cx="3223200" cy="2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3" name="Google Shape;179;p11">
            <a:extLst>
              <a:ext uri="{FF2B5EF4-FFF2-40B4-BE49-F238E27FC236}">
                <a16:creationId xmlns:a16="http://schemas.microsoft.com/office/drawing/2014/main" id="{1D818AA9-5AA4-61E6-2FF3-DE51890F6F0C}"/>
              </a:ext>
            </a:extLst>
          </p:cNvPr>
          <p:cNvSpPr txBox="1"/>
          <p:nvPr/>
        </p:nvSpPr>
        <p:spPr>
          <a:xfrm>
            <a:off x="642646" y="4693693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&amp; PLANNING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" name="Google Shape;180;p11">
            <a:extLst>
              <a:ext uri="{FF2B5EF4-FFF2-40B4-BE49-F238E27FC236}">
                <a16:creationId xmlns:a16="http://schemas.microsoft.com/office/drawing/2014/main" id="{3E3E2B52-5C37-F4FA-ECF2-C2B37347F5F6}"/>
              </a:ext>
            </a:extLst>
          </p:cNvPr>
          <p:cNvSpPr txBox="1"/>
          <p:nvPr/>
        </p:nvSpPr>
        <p:spPr>
          <a:xfrm>
            <a:off x="641233" y="5148518"/>
            <a:ext cx="3189996" cy="260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ARTWORK / COLOR APPROVAL</a:t>
            </a:r>
            <a:endParaRPr sz="16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" name="Google Shape;181;p11">
            <a:extLst>
              <a:ext uri="{FF2B5EF4-FFF2-40B4-BE49-F238E27FC236}">
                <a16:creationId xmlns:a16="http://schemas.microsoft.com/office/drawing/2014/main" id="{730928C2-C631-FE88-B701-89C40292A782}"/>
              </a:ext>
            </a:extLst>
          </p:cNvPr>
          <p:cNvSpPr txBox="1"/>
          <p:nvPr/>
        </p:nvSpPr>
        <p:spPr>
          <a:xfrm>
            <a:off x="641876" y="5649093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6" name="Google Shape;182;p11">
            <a:extLst>
              <a:ext uri="{FF2B5EF4-FFF2-40B4-BE49-F238E27FC236}">
                <a16:creationId xmlns:a16="http://schemas.microsoft.com/office/drawing/2014/main" id="{E28DEAF9-0660-DF29-1CA0-6B6653F74B9A}"/>
              </a:ext>
            </a:extLst>
          </p:cNvPr>
          <p:cNvSpPr txBox="1"/>
          <p:nvPr/>
        </p:nvSpPr>
        <p:spPr>
          <a:xfrm>
            <a:off x="644089" y="6149694"/>
            <a:ext cx="3189996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PO GUIDANCE &amp; ORDERING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7" name="Google Shape;183;p11">
            <a:extLst>
              <a:ext uri="{FF2B5EF4-FFF2-40B4-BE49-F238E27FC236}">
                <a16:creationId xmlns:a16="http://schemas.microsoft.com/office/drawing/2014/main" id="{6FCBB571-3FFA-729E-204C-E35C5B7E52B8}"/>
              </a:ext>
            </a:extLst>
          </p:cNvPr>
          <p:cNvSpPr txBox="1"/>
          <p:nvPr/>
        </p:nvSpPr>
        <p:spPr>
          <a:xfrm>
            <a:off x="611188" y="6604494"/>
            <a:ext cx="3192920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COORDINATE SEND-OUTS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8" name="Google Shape;184;p11">
            <a:extLst>
              <a:ext uri="{FF2B5EF4-FFF2-40B4-BE49-F238E27FC236}">
                <a16:creationId xmlns:a16="http://schemas.microsoft.com/office/drawing/2014/main" id="{A601C3FB-F257-F26D-85C9-7AB1674E998B}"/>
              </a:ext>
            </a:extLst>
          </p:cNvPr>
          <p:cNvSpPr txBox="1"/>
          <p:nvPr/>
        </p:nvSpPr>
        <p:spPr>
          <a:xfrm>
            <a:off x="627513" y="7059294"/>
            <a:ext cx="3223134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PROJECT MANAGEMENT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9" name="Google Shape;185;p11">
            <a:extLst>
              <a:ext uri="{FF2B5EF4-FFF2-40B4-BE49-F238E27FC236}">
                <a16:creationId xmlns:a16="http://schemas.microsoft.com/office/drawing/2014/main" id="{D7BA3548-C97D-E5CA-2437-F98A6F7AC734}"/>
              </a:ext>
            </a:extLst>
          </p:cNvPr>
          <p:cNvSpPr txBox="1"/>
          <p:nvPr/>
        </p:nvSpPr>
        <p:spPr>
          <a:xfrm>
            <a:off x="619232" y="7514093"/>
            <a:ext cx="3239703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en-US" sz="1700" dirty="0">
                <a:solidFill>
                  <a:schemeClr val="dk1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  SCREENPRINTING	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" name="Google Shape;188;p11">
            <a:extLst>
              <a:ext uri="{FF2B5EF4-FFF2-40B4-BE49-F238E27FC236}">
                <a16:creationId xmlns:a16="http://schemas.microsoft.com/office/drawing/2014/main" id="{2D4063BC-0BD7-68F9-4D27-378E2DF51770}"/>
              </a:ext>
            </a:extLst>
          </p:cNvPr>
          <p:cNvSpPr txBox="1"/>
          <p:nvPr/>
        </p:nvSpPr>
        <p:spPr>
          <a:xfrm>
            <a:off x="642672" y="4243293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 INTAKE SESSION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2" name="Google Shape;548;p17">
            <a:extLst>
              <a:ext uri="{FF2B5EF4-FFF2-40B4-BE49-F238E27FC236}">
                <a16:creationId xmlns:a16="http://schemas.microsoft.com/office/drawing/2014/main" id="{FAD29A72-15E4-441A-74FC-1EE2CD620844}"/>
              </a:ext>
            </a:extLst>
          </p:cNvPr>
          <p:cNvSpPr txBox="1"/>
          <p:nvPr/>
        </p:nvSpPr>
        <p:spPr>
          <a:xfrm>
            <a:off x="4994825" y="4663605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PLANNING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3" name="Google Shape;549;p17">
            <a:extLst>
              <a:ext uri="{FF2B5EF4-FFF2-40B4-BE49-F238E27FC236}">
                <a16:creationId xmlns:a16="http://schemas.microsoft.com/office/drawing/2014/main" id="{3412AC4C-88A4-68CA-1883-6FD2B1B20D13}"/>
              </a:ext>
            </a:extLst>
          </p:cNvPr>
          <p:cNvSpPr txBox="1"/>
          <p:nvPr/>
        </p:nvSpPr>
        <p:spPr>
          <a:xfrm>
            <a:off x="5027960" y="5139542"/>
            <a:ext cx="3189997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&amp; TRIMS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4" name="Google Shape;550;p17">
            <a:extLst>
              <a:ext uri="{FF2B5EF4-FFF2-40B4-BE49-F238E27FC236}">
                <a16:creationId xmlns:a16="http://schemas.microsoft.com/office/drawing/2014/main" id="{156F0EA1-B139-2F28-5EFB-3B763D1E7BC8}"/>
              </a:ext>
            </a:extLst>
          </p:cNvPr>
          <p:cNvSpPr txBox="1"/>
          <p:nvPr/>
        </p:nvSpPr>
        <p:spPr>
          <a:xfrm>
            <a:off x="4994552" y="5615493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5" name="Google Shape;551;p17">
            <a:extLst>
              <a:ext uri="{FF2B5EF4-FFF2-40B4-BE49-F238E27FC236}">
                <a16:creationId xmlns:a16="http://schemas.microsoft.com/office/drawing/2014/main" id="{A7AEE572-4D90-2666-714E-9AC35D4712C1}"/>
              </a:ext>
            </a:extLst>
          </p:cNvPr>
          <p:cNvSpPr txBox="1"/>
          <p:nvPr/>
        </p:nvSpPr>
        <p:spPr>
          <a:xfrm>
            <a:off x="4993841" y="6058782"/>
            <a:ext cx="3189997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INTO POs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" name="Google Shape;552;p17">
            <a:extLst>
              <a:ext uri="{FF2B5EF4-FFF2-40B4-BE49-F238E27FC236}">
                <a16:creationId xmlns:a16="http://schemas.microsoft.com/office/drawing/2014/main" id="{43FE2BCD-18F1-1127-2F81-2471F2A4FC10}"/>
              </a:ext>
            </a:extLst>
          </p:cNvPr>
          <p:cNvSpPr txBox="1"/>
          <p:nvPr/>
        </p:nvSpPr>
        <p:spPr>
          <a:xfrm>
            <a:off x="4990917" y="6519443"/>
            <a:ext cx="3192921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" name="Google Shape;553;p17">
            <a:extLst>
              <a:ext uri="{FF2B5EF4-FFF2-40B4-BE49-F238E27FC236}">
                <a16:creationId xmlns:a16="http://schemas.microsoft.com/office/drawing/2014/main" id="{CDF2E62B-2462-F6D8-D3E2-EC5135FCD6B2}"/>
              </a:ext>
            </a:extLst>
          </p:cNvPr>
          <p:cNvSpPr txBox="1"/>
          <p:nvPr/>
        </p:nvSpPr>
        <p:spPr>
          <a:xfrm>
            <a:off x="5257029" y="6980092"/>
            <a:ext cx="3223135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8" name="Google Shape;554;p17">
            <a:extLst>
              <a:ext uri="{FF2B5EF4-FFF2-40B4-BE49-F238E27FC236}">
                <a16:creationId xmlns:a16="http://schemas.microsoft.com/office/drawing/2014/main" id="{C8DB22C3-C9E6-006D-1F43-F92DCCA2D0BC}"/>
              </a:ext>
            </a:extLst>
          </p:cNvPr>
          <p:cNvSpPr txBox="1"/>
          <p:nvPr/>
        </p:nvSpPr>
        <p:spPr>
          <a:xfrm>
            <a:off x="4992863" y="4187643"/>
            <a:ext cx="3189022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INTAKE SESSION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9" name="Google Shape;539;p17">
            <a:extLst>
              <a:ext uri="{FF2B5EF4-FFF2-40B4-BE49-F238E27FC236}">
                <a16:creationId xmlns:a16="http://schemas.microsoft.com/office/drawing/2014/main" id="{789FAF6D-887E-0AE3-E90E-12F9543A2D0A}"/>
              </a:ext>
            </a:extLst>
          </p:cNvPr>
          <p:cNvSpPr txBox="1"/>
          <p:nvPr/>
        </p:nvSpPr>
        <p:spPr>
          <a:xfrm>
            <a:off x="9395686" y="4698118"/>
            <a:ext cx="3189021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 SHEETS 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" name="Google Shape;540;p17">
            <a:extLst>
              <a:ext uri="{FF2B5EF4-FFF2-40B4-BE49-F238E27FC236}">
                <a16:creationId xmlns:a16="http://schemas.microsoft.com/office/drawing/2014/main" id="{0253A4BF-4EDB-E1F0-24D4-2AB55858F722}"/>
              </a:ext>
            </a:extLst>
          </p:cNvPr>
          <p:cNvSpPr txBox="1"/>
          <p:nvPr/>
        </p:nvSpPr>
        <p:spPr>
          <a:xfrm>
            <a:off x="9395673" y="5175819"/>
            <a:ext cx="3189996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" name="Google Shape;541;p17">
            <a:extLst>
              <a:ext uri="{FF2B5EF4-FFF2-40B4-BE49-F238E27FC236}">
                <a16:creationId xmlns:a16="http://schemas.microsoft.com/office/drawing/2014/main" id="{76CD8016-FE99-D5C2-5069-3791A8D2E959}"/>
              </a:ext>
            </a:extLst>
          </p:cNvPr>
          <p:cNvSpPr txBox="1"/>
          <p:nvPr/>
        </p:nvSpPr>
        <p:spPr>
          <a:xfrm>
            <a:off x="9395667" y="5664968"/>
            <a:ext cx="3189021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SAMPLES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" name="Google Shape;542;p17">
            <a:extLst>
              <a:ext uri="{FF2B5EF4-FFF2-40B4-BE49-F238E27FC236}">
                <a16:creationId xmlns:a16="http://schemas.microsoft.com/office/drawing/2014/main" id="{E5D256B7-8470-D62A-EA5C-96FDE500A2B1}"/>
              </a:ext>
            </a:extLst>
          </p:cNvPr>
          <p:cNvSpPr txBox="1"/>
          <p:nvPr/>
        </p:nvSpPr>
        <p:spPr>
          <a:xfrm>
            <a:off x="9395680" y="6136943"/>
            <a:ext cx="3189996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" name="Google Shape;543;p17">
            <a:extLst>
              <a:ext uri="{FF2B5EF4-FFF2-40B4-BE49-F238E27FC236}">
                <a16:creationId xmlns:a16="http://schemas.microsoft.com/office/drawing/2014/main" id="{28E99AFC-D1F4-46F8-A76E-E38E6F51B691}"/>
              </a:ext>
            </a:extLst>
          </p:cNvPr>
          <p:cNvSpPr txBox="1"/>
          <p:nvPr/>
        </p:nvSpPr>
        <p:spPr>
          <a:xfrm>
            <a:off x="9395676" y="6600332"/>
            <a:ext cx="3192920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 ADJUSTMENT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" name="Google Shape;544;p17">
            <a:extLst>
              <a:ext uri="{FF2B5EF4-FFF2-40B4-BE49-F238E27FC236}">
                <a16:creationId xmlns:a16="http://schemas.microsoft.com/office/drawing/2014/main" id="{CF8B47AA-82D6-4CF2-0D0C-A33D13AFF20B}"/>
              </a:ext>
            </a:extLst>
          </p:cNvPr>
          <p:cNvSpPr txBox="1"/>
          <p:nvPr/>
        </p:nvSpPr>
        <p:spPr>
          <a:xfrm>
            <a:off x="9395676" y="7059418"/>
            <a:ext cx="3223134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5" name="Google Shape;545;p17">
            <a:extLst>
              <a:ext uri="{FF2B5EF4-FFF2-40B4-BE49-F238E27FC236}">
                <a16:creationId xmlns:a16="http://schemas.microsoft.com/office/drawing/2014/main" id="{C05D5196-1042-3FD1-CDCB-B8E3A28AE521}"/>
              </a:ext>
            </a:extLst>
          </p:cNvPr>
          <p:cNvSpPr txBox="1"/>
          <p:nvPr/>
        </p:nvSpPr>
        <p:spPr>
          <a:xfrm>
            <a:off x="9387395" y="7509018"/>
            <a:ext cx="3239703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PATTERN</a:t>
            </a:r>
            <a:endParaRPr sz="17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6" name="Google Shape;546;p17">
            <a:extLst>
              <a:ext uri="{FF2B5EF4-FFF2-40B4-BE49-F238E27FC236}">
                <a16:creationId xmlns:a16="http://schemas.microsoft.com/office/drawing/2014/main" id="{7B3AA212-E8FF-E33B-0E90-41BDB1DE398B}"/>
              </a:ext>
            </a:extLst>
          </p:cNvPr>
          <p:cNvSpPr txBox="1"/>
          <p:nvPr/>
        </p:nvSpPr>
        <p:spPr>
          <a:xfrm>
            <a:off x="9305925" y="4243293"/>
            <a:ext cx="3189021" cy="27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" name="Google Shape;185;p11">
            <a:extLst>
              <a:ext uri="{FF2B5EF4-FFF2-40B4-BE49-F238E27FC236}">
                <a16:creationId xmlns:a16="http://schemas.microsoft.com/office/drawing/2014/main" id="{AD7718C4-FD07-56CC-7FCF-12D5D0E9BFD5}"/>
              </a:ext>
            </a:extLst>
          </p:cNvPr>
          <p:cNvSpPr txBox="1"/>
          <p:nvPr/>
        </p:nvSpPr>
        <p:spPr>
          <a:xfrm>
            <a:off x="619232" y="7968892"/>
            <a:ext cx="3239703" cy="275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lvl="0" algn="ctr">
              <a:buClr>
                <a:schemeClr val="dk1"/>
              </a:buClr>
              <a:buSzPts val="1700"/>
            </a:pPr>
            <a:r>
              <a:rPr lang="en-US" sz="1700" dirty="0">
                <a:solidFill>
                  <a:schemeClr val="dk1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  </a:t>
            </a:r>
            <a:r>
              <a:rPr lang="pt-BR" sz="1700" dirty="0">
                <a:latin typeface="Schibsted Grotesk Medium" panose="020B0604020202020204" charset="0"/>
                <a:cs typeface="Schibsted Grotesk Medium" panose="020B0604020202020204" charset="0"/>
              </a:rPr>
              <a:t>EMBROIDERY</a:t>
            </a:r>
            <a:r>
              <a:rPr lang="en-US" sz="1700" dirty="0">
                <a:solidFill>
                  <a:schemeClr val="dk1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	</a:t>
            </a:r>
            <a:endParaRPr sz="17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1754</Words>
  <Application>Microsoft Office PowerPoint</Application>
  <PresentationFormat>Personalizar</PresentationFormat>
  <Paragraphs>465</Paragraphs>
  <Slides>18</Slides>
  <Notes>18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18</vt:i4>
      </vt:variant>
    </vt:vector>
  </HeadingPairs>
  <TitlesOfParts>
    <vt:vector size="25" baseType="lpstr">
      <vt:lpstr>Roboto Light</vt:lpstr>
      <vt:lpstr>Calibri</vt:lpstr>
      <vt:lpstr>Arial</vt:lpstr>
      <vt:lpstr>Schibsted Grotesk SemiBold</vt:lpstr>
      <vt:lpstr>Schibsted Grotesk Medium</vt:lpstr>
      <vt:lpstr>Schibsted Grotesk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PRIORITIES</vt:lpstr>
      <vt:lpstr> PRIORITIES</vt:lpstr>
      <vt:lpstr>PRIORITIES</vt:lpstr>
      <vt:lpstr>PRIORITIES</vt:lpstr>
      <vt:lpstr>PRIORITIES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ESTÊVÃO SANTOS CAVALCANTE</cp:lastModifiedBy>
  <cp:revision>16</cp:revision>
  <dcterms:modified xsi:type="dcterms:W3CDTF">2025-12-04T13:21:47Z</dcterms:modified>
</cp:coreProperties>
</file>